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767" autoAdjust="0"/>
  </p:normalViewPr>
  <p:slideViewPr>
    <p:cSldViewPr snapToGrid="0">
      <p:cViewPr varScale="1">
        <p:scale>
          <a:sx n="75" d="100"/>
          <a:sy n="75" d="100"/>
        </p:scale>
        <p:origin x="115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B757ED-7D60-47B2-B2BE-CF98395F1E88}" type="datetimeFigureOut">
              <a:rPr lang="en-US" smtClean="0"/>
              <a:t>9/9/2019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743241-926C-4467-BDE6-24A263844322}" type="slidenum">
              <a:rPr lang="en-US" smtClean="0"/>
              <a:t>‹#›</a:t>
            </a:fld>
            <a:endParaRPr lang="en-US" dirty="0"/>
          </a:p>
        </p:txBody>
      </p:sp>
    </p:spTree>
    <p:extLst>
      <p:ext uri="{BB962C8B-B14F-4D97-AF65-F5344CB8AC3E}">
        <p14:creationId xmlns:p14="http://schemas.microsoft.com/office/powerpoint/2010/main" val="2534082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More</a:t>
            </a:r>
            <a:r>
              <a:rPr lang="en-US" baseline="0" dirty="0" smtClean="0"/>
              <a:t> than 80% of utility companies include community economic development and STEM training and education among the top five social issues addressed through their community involvement efforts, both issues that are core to their business. STEM training and education is also the top three issue addressed for firms across industries.</a:t>
            </a:r>
            <a:endParaRPr lang="en-US" dirty="0" smtClean="0"/>
          </a:p>
          <a:p>
            <a:endParaRPr lang="en-US" dirty="0"/>
          </a:p>
        </p:txBody>
      </p:sp>
      <p:sp>
        <p:nvSpPr>
          <p:cNvPr id="4" name="Slide Number Placeholder 3"/>
          <p:cNvSpPr>
            <a:spLocks noGrp="1"/>
          </p:cNvSpPr>
          <p:nvPr>
            <p:ph type="sldNum" sz="quarter" idx="10"/>
          </p:nvPr>
        </p:nvSpPr>
        <p:spPr/>
        <p:txBody>
          <a:bodyPr/>
          <a:lstStyle/>
          <a:p>
            <a:fld id="{8C743241-926C-4467-BDE6-24A263844322}" type="slidenum">
              <a:rPr lang="en-US" smtClean="0"/>
              <a:t>3</a:t>
            </a:fld>
            <a:endParaRPr lang="en-US" dirty="0"/>
          </a:p>
        </p:txBody>
      </p:sp>
    </p:spTree>
    <p:extLst>
      <p:ext uri="{BB962C8B-B14F-4D97-AF65-F5344CB8AC3E}">
        <p14:creationId xmlns:p14="http://schemas.microsoft.com/office/powerpoint/2010/main" val="1963223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Utility</a:t>
            </a:r>
            <a:r>
              <a:rPr lang="en-US" baseline="0" dirty="0" smtClean="0"/>
              <a:t> companies give to nonprofits based within their headquarters country only.</a:t>
            </a:r>
            <a:endParaRPr lang="en-US" dirty="0" smtClean="0"/>
          </a:p>
          <a:p>
            <a:endParaRPr lang="en-US" dirty="0"/>
          </a:p>
        </p:txBody>
      </p:sp>
      <p:sp>
        <p:nvSpPr>
          <p:cNvPr id="4" name="Slide Number Placeholder 3"/>
          <p:cNvSpPr>
            <a:spLocks noGrp="1"/>
          </p:cNvSpPr>
          <p:nvPr>
            <p:ph type="sldNum" sz="quarter" idx="10"/>
          </p:nvPr>
        </p:nvSpPr>
        <p:spPr/>
        <p:txBody>
          <a:bodyPr/>
          <a:lstStyle/>
          <a:p>
            <a:fld id="{8C743241-926C-4467-BDE6-24A263844322}" type="slidenum">
              <a:rPr lang="en-US" smtClean="0"/>
              <a:t>12</a:t>
            </a:fld>
            <a:endParaRPr lang="en-US" dirty="0"/>
          </a:p>
        </p:txBody>
      </p:sp>
    </p:spTree>
    <p:extLst>
      <p:ext uri="{BB962C8B-B14F-4D97-AF65-F5344CB8AC3E}">
        <p14:creationId xmlns:p14="http://schemas.microsoft.com/office/powerpoint/2010/main" val="1004254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0"/>
                <a:cs typeface="ＭＳ Ｐゴシック" charset="0"/>
              </a:rPr>
              <a:t>More than 55% of utility companies have a foundation or are in the process of setting one up. Overall, the percentage of companies with a foundation has declined from 53% in 2011 to one-half in 2015 and now down to 45% in the current study. </a:t>
            </a:r>
            <a:endParaRPr lang="en-US" dirty="0"/>
          </a:p>
        </p:txBody>
      </p:sp>
      <p:sp>
        <p:nvSpPr>
          <p:cNvPr id="4" name="Slide Number Placeholder 3"/>
          <p:cNvSpPr>
            <a:spLocks noGrp="1"/>
          </p:cNvSpPr>
          <p:nvPr>
            <p:ph type="sldNum" sz="quarter" idx="10"/>
          </p:nvPr>
        </p:nvSpPr>
        <p:spPr/>
        <p:txBody>
          <a:bodyPr/>
          <a:lstStyle/>
          <a:p>
            <a:fld id="{8C743241-926C-4467-BDE6-24A263844322}" type="slidenum">
              <a:rPr lang="en-US" smtClean="0"/>
              <a:t>4</a:t>
            </a:fld>
            <a:endParaRPr lang="en-US" dirty="0"/>
          </a:p>
        </p:txBody>
      </p:sp>
    </p:spTree>
    <p:extLst>
      <p:ext uri="{BB962C8B-B14F-4D97-AF65-F5344CB8AC3E}">
        <p14:creationId xmlns:p14="http://schemas.microsoft.com/office/powerpoint/2010/main" val="1348377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Consistent</a:t>
            </a:r>
            <a:r>
              <a:rPr lang="en-US" baseline="0" dirty="0" smtClean="0"/>
              <a:t> with the total sample, all of the utility companies report that community involvement contributes to enhanced reputation and improved ability to recruit employees. More than 90% of utility companies report that community involvement contributes to reducing risk, compared to 64% of companies across industries.</a:t>
            </a:r>
            <a:endParaRPr lang="en-US" dirty="0" smtClean="0"/>
          </a:p>
          <a:p>
            <a:endParaRPr lang="en-US" dirty="0"/>
          </a:p>
        </p:txBody>
      </p:sp>
      <p:sp>
        <p:nvSpPr>
          <p:cNvPr id="4" name="Slide Number Placeholder 3"/>
          <p:cNvSpPr>
            <a:spLocks noGrp="1"/>
          </p:cNvSpPr>
          <p:nvPr>
            <p:ph type="sldNum" sz="quarter" idx="10"/>
          </p:nvPr>
        </p:nvSpPr>
        <p:spPr/>
        <p:txBody>
          <a:bodyPr/>
          <a:lstStyle/>
          <a:p>
            <a:fld id="{8C743241-926C-4467-BDE6-24A263844322}" type="slidenum">
              <a:rPr lang="en-US" smtClean="0"/>
              <a:t>5</a:t>
            </a:fld>
            <a:endParaRPr lang="en-US" dirty="0"/>
          </a:p>
        </p:txBody>
      </p:sp>
    </p:spTree>
    <p:extLst>
      <p:ext uri="{BB962C8B-B14F-4D97-AF65-F5344CB8AC3E}">
        <p14:creationId xmlns:p14="http://schemas.microsoft.com/office/powerpoint/2010/main" val="2079654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0"/>
                <a:cs typeface="ＭＳ Ｐゴシック" charset="0"/>
              </a:rPr>
              <a:t>Within each industry, corporate citizenship professionals were asked to identify their highest and lowest business goals. Business goals that received majority prioritization are maroon, while those that were prioritized in the middle are deep blue and by the fewest number of respondents are lightest blue. Companies across industries, including utility, recognize the role of community involvement in enhancing reputation and employee recruitment.</a:t>
            </a:r>
            <a:endParaRPr lang="en-US" dirty="0"/>
          </a:p>
        </p:txBody>
      </p:sp>
      <p:sp>
        <p:nvSpPr>
          <p:cNvPr id="4" name="Slide Number Placeholder 3"/>
          <p:cNvSpPr>
            <a:spLocks noGrp="1"/>
          </p:cNvSpPr>
          <p:nvPr>
            <p:ph type="sldNum" sz="quarter" idx="10"/>
          </p:nvPr>
        </p:nvSpPr>
        <p:spPr/>
        <p:txBody>
          <a:bodyPr/>
          <a:lstStyle/>
          <a:p>
            <a:fld id="{8C743241-926C-4467-BDE6-24A263844322}" type="slidenum">
              <a:rPr lang="en-US" smtClean="0"/>
              <a:t>6</a:t>
            </a:fld>
            <a:endParaRPr lang="en-US" dirty="0"/>
          </a:p>
        </p:txBody>
      </p:sp>
    </p:spTree>
    <p:extLst>
      <p:ext uri="{BB962C8B-B14F-4D97-AF65-F5344CB8AC3E}">
        <p14:creationId xmlns:p14="http://schemas.microsoft.com/office/powerpoint/2010/main" val="4120381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As companies work to align community involvement efforts with their business strategies, many are reconsidering how they select the social issues to address. The most strategic companies select social issues that are important to their competitive operating environment or that they are uniquely positioned to address with their particularly differentiated capabilities and resources. Consistent with companies across industries, the majority of utility companies are supporting social issues that align with business priorities and provide the most benefit to their operating communities.</a:t>
            </a:r>
            <a:endParaRPr lang="en-US" dirty="0" smtClean="0"/>
          </a:p>
          <a:p>
            <a:endParaRPr lang="en-US" dirty="0"/>
          </a:p>
        </p:txBody>
      </p:sp>
      <p:sp>
        <p:nvSpPr>
          <p:cNvPr id="4" name="Slide Number Placeholder 3"/>
          <p:cNvSpPr>
            <a:spLocks noGrp="1"/>
          </p:cNvSpPr>
          <p:nvPr>
            <p:ph type="sldNum" sz="quarter" idx="10"/>
          </p:nvPr>
        </p:nvSpPr>
        <p:spPr/>
        <p:txBody>
          <a:bodyPr/>
          <a:lstStyle/>
          <a:p>
            <a:fld id="{8C743241-926C-4467-BDE6-24A263844322}" type="slidenum">
              <a:rPr lang="en-US" smtClean="0"/>
              <a:t>7</a:t>
            </a:fld>
            <a:endParaRPr lang="en-US" dirty="0"/>
          </a:p>
        </p:txBody>
      </p:sp>
    </p:spTree>
    <p:extLst>
      <p:ext uri="{BB962C8B-B14F-4D97-AF65-F5344CB8AC3E}">
        <p14:creationId xmlns:p14="http://schemas.microsoft.com/office/powerpoint/2010/main" val="2219216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Utility</a:t>
            </a:r>
            <a:r>
              <a:rPr lang="en-US" baseline="0" dirty="0" smtClean="0"/>
              <a:t> companies are more likely than companies across industries to prioritize environmental sustainability and youth programs.</a:t>
            </a:r>
            <a:endParaRPr lang="en-US" dirty="0" smtClean="0"/>
          </a:p>
          <a:p>
            <a:endParaRPr lang="en-US" dirty="0"/>
          </a:p>
        </p:txBody>
      </p:sp>
      <p:sp>
        <p:nvSpPr>
          <p:cNvPr id="4" name="Slide Number Placeholder 3"/>
          <p:cNvSpPr>
            <a:spLocks noGrp="1"/>
          </p:cNvSpPr>
          <p:nvPr>
            <p:ph type="sldNum" sz="quarter" idx="10"/>
          </p:nvPr>
        </p:nvSpPr>
        <p:spPr/>
        <p:txBody>
          <a:bodyPr/>
          <a:lstStyle/>
          <a:p>
            <a:fld id="{8C743241-926C-4467-BDE6-24A263844322}" type="slidenum">
              <a:rPr lang="en-US" smtClean="0"/>
              <a:t>8</a:t>
            </a:fld>
            <a:endParaRPr lang="en-US" dirty="0"/>
          </a:p>
        </p:txBody>
      </p:sp>
    </p:spTree>
    <p:extLst>
      <p:ext uri="{BB962C8B-B14F-4D97-AF65-F5344CB8AC3E}">
        <p14:creationId xmlns:p14="http://schemas.microsoft.com/office/powerpoint/2010/main" val="3380824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The issues that companies select to address have some commonality within industries and reflect the unique capabilities and resources—from products and materials to expertise—that each company can deploy to address them. The heatmap illustrates the ways companies in different sectors are prioritizing issues. Utility companies, in addition to information technology and materials/industrial companies, are all likely to highly prioritize STEM education, which arms their future workforces with the skills needed to keep their operations running smoothly. </a:t>
            </a:r>
            <a:endParaRPr lang="en-US" dirty="0" smtClean="0"/>
          </a:p>
          <a:p>
            <a:endParaRPr lang="en-US" dirty="0"/>
          </a:p>
        </p:txBody>
      </p:sp>
      <p:sp>
        <p:nvSpPr>
          <p:cNvPr id="4" name="Slide Number Placeholder 3"/>
          <p:cNvSpPr>
            <a:spLocks noGrp="1"/>
          </p:cNvSpPr>
          <p:nvPr>
            <p:ph type="sldNum" sz="quarter" idx="10"/>
          </p:nvPr>
        </p:nvSpPr>
        <p:spPr/>
        <p:txBody>
          <a:bodyPr/>
          <a:lstStyle/>
          <a:p>
            <a:fld id="{8C743241-926C-4467-BDE6-24A263844322}" type="slidenum">
              <a:rPr lang="en-US" smtClean="0"/>
              <a:t>9</a:t>
            </a:fld>
            <a:endParaRPr lang="en-US" dirty="0"/>
          </a:p>
        </p:txBody>
      </p:sp>
    </p:spTree>
    <p:extLst>
      <p:ext uri="{BB962C8B-B14F-4D97-AF65-F5344CB8AC3E}">
        <p14:creationId xmlns:p14="http://schemas.microsoft.com/office/powerpoint/2010/main" val="1787731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How to read this chart</a:t>
            </a:r>
          </a:p>
          <a:p>
            <a:r>
              <a:rPr lang="en-US" sz="1200" b="1" dirty="0" smtClean="0"/>
              <a:t>The orange line and right y-axis represent how the distributions accumulate to make 100% (the industry sub-sample). </a:t>
            </a:r>
            <a:r>
              <a:rPr lang="en-US" sz="1200" dirty="0" smtClean="0"/>
              <a:t>Companies represented by bars to the right of the red dot perform above the median</a:t>
            </a:r>
            <a:r>
              <a:rPr lang="en-US" sz="1200" b="1" dirty="0" smtClean="0"/>
              <a:t>.</a:t>
            </a:r>
            <a:endParaRPr lang="en-US" sz="1200" dirty="0" smtClean="0"/>
          </a:p>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Cash giving direct from the company is one of the three types of total giving to 501(c)(3) organizations or public schools, or the international equivalent of a 501(c)(3) organization. One-half of utility companies gave $1,000,000 or less for the most recently ended fiscal year. All of the companies that gave more than $5,000,000 have an annual revenue of at least $5 billion.</a:t>
            </a:r>
            <a:endParaRPr lang="en-US" dirty="0" smtClean="0"/>
          </a:p>
          <a:p>
            <a:endParaRPr lang="en-US" dirty="0"/>
          </a:p>
        </p:txBody>
      </p:sp>
      <p:sp>
        <p:nvSpPr>
          <p:cNvPr id="4" name="Slide Number Placeholder 3"/>
          <p:cNvSpPr>
            <a:spLocks noGrp="1"/>
          </p:cNvSpPr>
          <p:nvPr>
            <p:ph type="sldNum" sz="quarter" idx="10"/>
          </p:nvPr>
        </p:nvSpPr>
        <p:spPr/>
        <p:txBody>
          <a:bodyPr/>
          <a:lstStyle/>
          <a:p>
            <a:fld id="{8C743241-926C-4467-BDE6-24A263844322}" type="slidenum">
              <a:rPr lang="en-US" smtClean="0"/>
              <a:t>10</a:t>
            </a:fld>
            <a:endParaRPr lang="en-US" dirty="0"/>
          </a:p>
        </p:txBody>
      </p:sp>
    </p:spTree>
    <p:extLst>
      <p:ext uri="{BB962C8B-B14F-4D97-AF65-F5344CB8AC3E}">
        <p14:creationId xmlns:p14="http://schemas.microsoft.com/office/powerpoint/2010/main" val="1102370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How to read this chart</a:t>
            </a:r>
          </a:p>
          <a:p>
            <a:r>
              <a:rPr lang="en-US" sz="1200" b="1" dirty="0" smtClean="0"/>
              <a:t>The orange line and right y-axis represent how the distributions accumulate to make 100% (the industry sub-sample). </a:t>
            </a:r>
            <a:r>
              <a:rPr lang="en-US" sz="1200" dirty="0" smtClean="0"/>
              <a:t>Companies represented by bars to the right of the red dot perform above the median</a:t>
            </a:r>
            <a:r>
              <a:rPr lang="en-US" sz="1200" b="1" dirty="0" smtClean="0"/>
              <a:t>.</a:t>
            </a:r>
          </a:p>
          <a:p>
            <a:endParaRPr lang="en-US" sz="1200" b="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Companies either give one-time donations or multi-year grants. More than 85% of utility companies offer a typical one-time gift or grant of $5,000 or less.</a:t>
            </a:r>
          </a:p>
          <a:p>
            <a:endParaRPr lang="en-US" dirty="0"/>
          </a:p>
        </p:txBody>
      </p:sp>
      <p:sp>
        <p:nvSpPr>
          <p:cNvPr id="4" name="Slide Number Placeholder 3"/>
          <p:cNvSpPr>
            <a:spLocks noGrp="1"/>
          </p:cNvSpPr>
          <p:nvPr>
            <p:ph type="sldNum" sz="quarter" idx="10"/>
          </p:nvPr>
        </p:nvSpPr>
        <p:spPr/>
        <p:txBody>
          <a:bodyPr/>
          <a:lstStyle/>
          <a:p>
            <a:fld id="{8C743241-926C-4467-BDE6-24A263844322}" type="slidenum">
              <a:rPr lang="en-US" smtClean="0"/>
              <a:t>11</a:t>
            </a:fld>
            <a:endParaRPr lang="en-US" dirty="0"/>
          </a:p>
        </p:txBody>
      </p:sp>
    </p:spTree>
    <p:extLst>
      <p:ext uri="{BB962C8B-B14F-4D97-AF65-F5344CB8AC3E}">
        <p14:creationId xmlns:p14="http://schemas.microsoft.com/office/powerpoint/2010/main" val="4128632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34235C-4C86-447A-A6F6-A9DAF9A839BC}" type="datetimeFigureOut">
              <a:rPr lang="en-US" smtClean="0"/>
              <a:t>9/9/2019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D7254F-B618-4207-AE13-65E1ED3623DD}" type="slidenum">
              <a:rPr lang="en-US" smtClean="0"/>
              <a:t>‹#›</a:t>
            </a:fld>
            <a:endParaRPr lang="en-US" dirty="0"/>
          </a:p>
        </p:txBody>
      </p:sp>
    </p:spTree>
    <p:extLst>
      <p:ext uri="{BB962C8B-B14F-4D97-AF65-F5344CB8AC3E}">
        <p14:creationId xmlns:p14="http://schemas.microsoft.com/office/powerpoint/2010/main" val="367070829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334235C-4C86-447A-A6F6-A9DAF9A839BC}" type="datetimeFigureOut">
              <a:rPr lang="en-US" smtClean="0"/>
              <a:t>9/9/2019</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0D7254F-B618-4207-AE13-65E1ED3623DD}" type="slidenum">
              <a:rPr lang="en-US" smtClean="0"/>
              <a:t>‹#›</a:t>
            </a:fld>
            <a:endParaRPr lang="en-US" dirty="0"/>
          </a:p>
        </p:txBody>
      </p:sp>
    </p:spTree>
    <p:extLst>
      <p:ext uri="{BB962C8B-B14F-4D97-AF65-F5344CB8AC3E}">
        <p14:creationId xmlns:p14="http://schemas.microsoft.com/office/powerpoint/2010/main" val="3302469111"/>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pic>
        <p:nvPicPr>
          <p:cNvPr id="3" name="Picture 2"/>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881889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dirty="0" smtClean="0"/>
              <a:t>Giving directly from company</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478298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One-time gifts/grants - Typical amount</a:t>
            </a:r>
            <a:endParaRPr lang="en-US"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864992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dirty="0" smtClean="0"/>
              <a:t>Corporate giving to nonprofits </a:t>
            </a:r>
            <a:br>
              <a:rPr lang="en-US" sz="2800" dirty="0" smtClean="0"/>
            </a:br>
            <a:r>
              <a:rPr lang="en-US" sz="2800" dirty="0" smtClean="0"/>
              <a:t>based outside of headquarter countries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6418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dirty="0" smtClean="0"/>
              <a:t>Method </a:t>
            </a:r>
            <a:endParaRPr lang="en-US" sz="2800" dirty="0"/>
          </a:p>
        </p:txBody>
      </p:sp>
      <p:pic>
        <p:nvPicPr>
          <p:cNvPr id="3" name="Picture 2"/>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251952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dirty="0" smtClean="0"/>
              <a:t>Demographics</a:t>
            </a:r>
            <a:endParaRPr lang="en-US" sz="2800" dirty="0"/>
          </a:p>
        </p:txBody>
      </p:sp>
      <p:pic>
        <p:nvPicPr>
          <p:cNvPr id="3" name="Picture 2"/>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0289838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dirty="0" smtClean="0"/>
              <a:t>About the Center for Corporate Citizenship</a:t>
            </a:r>
            <a:endParaRPr lang="en-US" sz="2800" dirty="0"/>
          </a:p>
        </p:txBody>
      </p:sp>
      <p:pic>
        <p:nvPicPr>
          <p:cNvPr id="3" name="Picture 2"/>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831699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pic>
        <p:nvPicPr>
          <p:cNvPr id="3" name="Picture 2"/>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171853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dirty="0" smtClean="0"/>
              <a:t>Top social issues addressed through </a:t>
            </a:r>
            <a:br>
              <a:rPr lang="en-US" sz="2800" dirty="0" smtClean="0"/>
            </a:br>
            <a:r>
              <a:rPr lang="en-US" sz="2800" dirty="0" smtClean="0"/>
              <a:t>community involvement efforts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410280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dirty="0" smtClean="0"/>
              <a:t>Company reports having a foundation or is in the process of setting one up</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40906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dirty="0" smtClean="0"/>
              <a:t>Community involvement contribution to business goals</a:t>
            </a:r>
            <a:r>
              <a:rPr lang="en-US" sz="2000" baseline="30000" dirty="0" smtClean="0">
                <a:latin typeface="Arial" panose="020B0604020202020204" pitchFamily="34" charset="0"/>
                <a:cs typeface="Arial" panose="020B0604020202020204" pitchFamily="34" charset="0"/>
              </a:rPr>
              <a:t>†</a:t>
            </a:r>
            <a:endParaRPr lang="en-US" sz="2000" baseline="30000" dirty="0">
              <a:latin typeface="Arial" panose="020B0604020202020204" pitchFamily="34" charset="0"/>
              <a:cs typeface="Arial" panose="020B0604020202020204" pitchFamily="34" charset="0"/>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783553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dirty="0" smtClean="0"/>
              <a:t>Community involvement contribution to business goals by industry</a:t>
            </a:r>
            <a:r>
              <a:rPr lang="en-US" sz="2800" baseline="30000" dirty="0" smtClean="0">
                <a:latin typeface="Arial" panose="020B0604020202020204" pitchFamily="34" charset="0"/>
                <a:cs typeface="Arial" panose="020B0604020202020204" pitchFamily="34" charset="0"/>
              </a:rPr>
              <a:t>†</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378591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dirty="0" smtClean="0"/>
              <a:t>How companies select social issues</a:t>
            </a:r>
            <a:endParaRPr lang="en-US" sz="2800" dirty="0">
              <a:solidFill>
                <a:schemeClr val="bg1"/>
              </a:solidFill>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42438623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dirty="0" smtClean="0"/>
              <a:t>Top social issues addressed through </a:t>
            </a:r>
            <a:br>
              <a:rPr lang="en-US" sz="2800" dirty="0" smtClean="0"/>
            </a:br>
            <a:r>
              <a:rPr lang="en-US" sz="2800" dirty="0" smtClean="0"/>
              <a:t>community involvement efforts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2820711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dirty="0" smtClean="0"/>
              <a:t>Percentage of companies that rank a social issue within their top 5</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1951275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696</Words>
  <Application>Microsoft Office PowerPoint</Application>
  <PresentationFormat>On-screen Show (16:9)</PresentationFormat>
  <Paragraphs>39</Paragraphs>
  <Slides>15</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ＭＳ Ｐゴシック</vt:lpstr>
      <vt:lpstr>Arial</vt:lpstr>
      <vt:lpstr>Calibri</vt:lpstr>
      <vt:lpstr>Calibri Light</vt:lpstr>
      <vt:lpstr>Office Theme</vt:lpstr>
      <vt:lpstr>PowerPoint Presentation</vt:lpstr>
      <vt:lpstr>PowerPoint Presentation</vt:lpstr>
      <vt:lpstr>Top social issues addressed through  community involvement efforts</vt:lpstr>
      <vt:lpstr>Company reports having a foundation or is in the process of setting one up</vt:lpstr>
      <vt:lpstr>Community involvement contribution to business goals†</vt:lpstr>
      <vt:lpstr>Community involvement contribution to business goals by industry†</vt:lpstr>
      <vt:lpstr>How companies select social issues</vt:lpstr>
      <vt:lpstr>Top social issues addressed through  community involvement efforts</vt:lpstr>
      <vt:lpstr>Percentage of companies that rank a social issue within their top 5</vt:lpstr>
      <vt:lpstr>Giving directly from company</vt:lpstr>
      <vt:lpstr>One-time gifts/grants - Typical amount</vt:lpstr>
      <vt:lpstr>Corporate giving to nonprofits  based outside of headquarter countries</vt:lpstr>
      <vt:lpstr>Method </vt:lpstr>
      <vt:lpstr>Demographics</vt:lpstr>
      <vt:lpstr>About the Center for Corporate Citizenship</vt:lpstr>
    </vt:vector>
  </TitlesOfParts>
  <Company>Boston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hoffka</dc:creator>
  <cp:lastModifiedBy>hoffka</cp:lastModifiedBy>
  <cp:revision>3</cp:revision>
  <dcterms:created xsi:type="dcterms:W3CDTF">2019-09-09T12:47:40Z</dcterms:created>
  <dcterms:modified xsi:type="dcterms:W3CDTF">2019-09-09T12:50:58Z</dcterms:modified>
</cp:coreProperties>
</file>