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90" autoAdjust="0"/>
  </p:normalViewPr>
  <p:slideViewPr>
    <p:cSldViewPr snapToGrid="0">
      <p:cViewPr varScale="1">
        <p:scale>
          <a:sx n="78" d="100"/>
          <a:sy n="78" d="100"/>
        </p:scale>
        <p:origin x="10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0BD4D-29CD-4A42-91F3-F0C4302DE8A2}"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7553E-35B3-49F6-BAE1-8D187EC693A8}" type="slidenum">
              <a:rPr lang="en-US" smtClean="0"/>
              <a:t>‹#›</a:t>
            </a:fld>
            <a:endParaRPr lang="en-US"/>
          </a:p>
        </p:txBody>
      </p:sp>
    </p:spTree>
    <p:extLst>
      <p:ext uri="{BB962C8B-B14F-4D97-AF65-F5344CB8AC3E}">
        <p14:creationId xmlns:p14="http://schemas.microsoft.com/office/powerpoint/2010/main" val="64106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Professional, educational, and consumer services companies include three educational areas among their top five social issues addressed through community involvement efforts. Companies in this industry are most likely to address K-12 education both within their headquarters country and globally. </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3</a:t>
            </a:fld>
            <a:endParaRPr lang="en-US"/>
          </a:p>
        </p:txBody>
      </p:sp>
    </p:spTree>
    <p:extLst>
      <p:ext uri="{BB962C8B-B14F-4D97-AF65-F5344CB8AC3E}">
        <p14:creationId xmlns:p14="http://schemas.microsoft.com/office/powerpoint/2010/main" val="2689878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More companies are now tracking their employee volunteering participation rates. More than 55% of professional, educational, and consumer services companies track participation both in the employee volunteer program and outside of it. </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12</a:t>
            </a:fld>
            <a:endParaRPr lang="en-US"/>
          </a:p>
        </p:txBody>
      </p:sp>
    </p:spTree>
    <p:extLst>
      <p:ext uri="{BB962C8B-B14F-4D97-AF65-F5344CB8AC3E}">
        <p14:creationId xmlns:p14="http://schemas.microsoft.com/office/powerpoint/2010/main" val="2089962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As employee volunteer programs expand and serve business needs more directly, a majority of companies have a dedicated budget just for employee volunteer programs. More than 25% of professional, educational, and consumer services companies have an operating budget of $500,000 or more, compared to 13% of firms across industries that have a budget of at least $500,000.</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13</a:t>
            </a:fld>
            <a:endParaRPr lang="en-US"/>
          </a:p>
        </p:txBody>
      </p:sp>
    </p:spTree>
    <p:extLst>
      <p:ext uri="{BB962C8B-B14F-4D97-AF65-F5344CB8AC3E}">
        <p14:creationId xmlns:p14="http://schemas.microsoft.com/office/powerpoint/2010/main" val="639513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than 70% of professional, educational, and consumer services </a:t>
            </a:r>
            <a:r>
              <a:rPr lang="en-US" dirty="0" smtClean="0"/>
              <a:t>companies</a:t>
            </a:r>
            <a:r>
              <a:rPr lang="en-US" baseline="0" dirty="0" smtClean="0"/>
              <a:t> offer companywide day(s) of service, paid time for volunteering, and pro bono service. The majority of professional, educational, and consumer services companies offer part-time employees the opportunity to participate in companywide day(s) of service and paid time off for volunteering.</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14</a:t>
            </a:fld>
            <a:endParaRPr lang="en-US"/>
          </a:p>
        </p:txBody>
      </p:sp>
    </p:spTree>
    <p:extLst>
      <p:ext uri="{BB962C8B-B14F-4D97-AF65-F5344CB8AC3E}">
        <p14:creationId xmlns:p14="http://schemas.microsoft.com/office/powerpoint/2010/main" val="283379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majority of professional, educational, and consumer services companies offer remote employees based in headquarters region the opportunity to participate in companywide day(s) of service, paid time off for volunteering, and pro bono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15</a:t>
            </a:fld>
            <a:endParaRPr lang="en-US"/>
          </a:p>
        </p:txBody>
      </p:sp>
    </p:spTree>
    <p:extLst>
      <p:ext uri="{BB962C8B-B14F-4D97-AF65-F5344CB8AC3E}">
        <p14:creationId xmlns:p14="http://schemas.microsoft.com/office/powerpoint/2010/main" val="330931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In order to meet to a wide variety of employee interests, companies offer an assortment of options for employees to give. Two-thirds of professional, educational, and consumer services firms that have a workplace giving program offer a disaster relief program. The majority of professional, educational, and consumer services firms also offer a giving campaign and gifts for any purpose. Nearly 70% of professional, educational, and consumer services companies that offer workplace giving programs provide a match for at least one purpose. </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16</a:t>
            </a:fld>
            <a:endParaRPr lang="en-US"/>
          </a:p>
        </p:txBody>
      </p:sp>
    </p:spTree>
    <p:extLst>
      <p:ext uri="{BB962C8B-B14F-4D97-AF65-F5344CB8AC3E}">
        <p14:creationId xmlns:p14="http://schemas.microsoft.com/office/powerpoint/2010/main" val="1114543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Professional, educational, and consumer services companies are close to twice as likely than the total sample to offer international employees the opportunity to participate in giving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17</a:t>
            </a:fld>
            <a:endParaRPr lang="en-US"/>
          </a:p>
        </p:txBody>
      </p:sp>
    </p:spTree>
    <p:extLst>
      <p:ext uri="{BB962C8B-B14F-4D97-AF65-F5344CB8AC3E}">
        <p14:creationId xmlns:p14="http://schemas.microsoft.com/office/powerpoint/2010/main" val="448069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direct from the company is one of the three types of total giving to 501(c)(3) organizations or public schools, or the international equivalent of a 501(c)(3) organization. The majority of professional, educational, and consumer services companies gave $2,500,000 or less for the most recently ended fiscal year. Three of the four professional, educational, and consumer services companies that gave more than $2,500,000 have an annual revenue of at least $5 billion. </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18</a:t>
            </a:fld>
            <a:endParaRPr lang="en-US"/>
          </a:p>
        </p:txBody>
      </p:sp>
    </p:spTree>
    <p:extLst>
      <p:ext uri="{BB962C8B-B14F-4D97-AF65-F5344CB8AC3E}">
        <p14:creationId xmlns:p14="http://schemas.microsoft.com/office/powerpoint/2010/main" val="232453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through the company’s foundation is one of the three types of total giving to 501(c)(3) organizations or public schools, or the international equivalent of a 501(c)(3) organization. The majority of professional, educational, and consumer services companies gave less than $2,500,000 for the most recently ended fiscal year. The three professional, educational, and consumer services companies that gave $2,500,000 or more through the foundation have an annual revenue of $1 billion or more.</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19</a:t>
            </a:fld>
            <a:endParaRPr lang="en-US"/>
          </a:p>
        </p:txBody>
      </p:sp>
    </p:spTree>
    <p:extLst>
      <p:ext uri="{BB962C8B-B14F-4D97-AF65-F5344CB8AC3E}">
        <p14:creationId xmlns:p14="http://schemas.microsoft.com/office/powerpoint/2010/main" val="2658225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p>
          <a:p>
            <a:endParaRPr lang="en-US" sz="1200"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Companies either give one-time donations or multi-year grants. Nearly 60% of professional, educational, and consumer services companies offer a typical one-time gift or grant of $5,000 or less.</a:t>
            </a:r>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20</a:t>
            </a:fld>
            <a:endParaRPr lang="en-US"/>
          </a:p>
        </p:txBody>
      </p:sp>
    </p:spTree>
    <p:extLst>
      <p:ext uri="{BB962C8B-B14F-4D97-AF65-F5344CB8AC3E}">
        <p14:creationId xmlns:p14="http://schemas.microsoft.com/office/powerpoint/2010/main" val="1332542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Nearly all companies have a discrete operating budget (exclusive of the gifts and grants budget) allocated to managing giving efforts. Corporate giving operating budgets for professional, educational, and consumer services companies are generally smaller than the total sample in this study.</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21</a:t>
            </a:fld>
            <a:endParaRPr lang="en-US"/>
          </a:p>
        </p:txBody>
      </p:sp>
    </p:spTree>
    <p:extLst>
      <p:ext uri="{BB962C8B-B14F-4D97-AF65-F5344CB8AC3E}">
        <p14:creationId xmlns:p14="http://schemas.microsoft.com/office/powerpoint/2010/main" val="242071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Approximately 45% of professional, educational, and consumer services companies and firms across industries have a foundation or are in the process of setting one up. Overall, the percentage of companies with a foundation has declined from 53% in 2011 to one-half in 2015 and now down to 45% in the current study. </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4</a:t>
            </a:fld>
            <a:endParaRPr lang="en-US"/>
          </a:p>
        </p:txBody>
      </p:sp>
    </p:spTree>
    <p:extLst>
      <p:ext uri="{BB962C8B-B14F-4D97-AF65-F5344CB8AC3E}">
        <p14:creationId xmlns:p14="http://schemas.microsoft.com/office/powerpoint/2010/main" val="1987185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More than one-half of professional, educational, and consumer services companies give to nonprofits globally.</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22</a:t>
            </a:fld>
            <a:endParaRPr lang="en-US"/>
          </a:p>
        </p:txBody>
      </p:sp>
    </p:spTree>
    <p:extLst>
      <p:ext uri="{BB962C8B-B14F-4D97-AF65-F5344CB8AC3E}">
        <p14:creationId xmlns:p14="http://schemas.microsoft.com/office/powerpoint/2010/main" val="2454124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Companies are more likely to give internationally than in previous studies. Professional, educational, and consumer services companies on average give 12% to international nonprofits and 88% to domestic nonprofits.</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23</a:t>
            </a:fld>
            <a:endParaRPr lang="en-US"/>
          </a:p>
        </p:txBody>
      </p:sp>
    </p:spTree>
    <p:extLst>
      <p:ext uri="{BB962C8B-B14F-4D97-AF65-F5344CB8AC3E}">
        <p14:creationId xmlns:p14="http://schemas.microsoft.com/office/powerpoint/2010/main" val="3009546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Engaging in corporate giving internationally can be a complex task. While the benefits of global giving are many (expand markets, engage international employees, support suppliers), it can be difficult to navigate the regulations—and even cultural expectations—of different recipient countries. That’s why many companies are turning to vendors to help them manage global giving. In this study, more than one-fifth of information technology companies use a vendor to vet international nonprofit organizations. One-third of information technology companies engage a vendor to actually execute the global giving, which is slightly higher than the total sample.</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24</a:t>
            </a:fld>
            <a:endParaRPr lang="en-US"/>
          </a:p>
        </p:txBody>
      </p:sp>
    </p:spTree>
    <p:extLst>
      <p:ext uri="{BB962C8B-B14F-4D97-AF65-F5344CB8AC3E}">
        <p14:creationId xmlns:p14="http://schemas.microsoft.com/office/powerpoint/2010/main" val="2178683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Measurement level definitions</a:t>
            </a:r>
          </a:p>
          <a:p>
            <a:r>
              <a:rPr lang="en-US" sz="1200" b="1" i="0" u="none" strike="noStrike" kern="1200" baseline="0" dirty="0" smtClean="0">
                <a:solidFill>
                  <a:schemeClr val="tx1"/>
                </a:solidFill>
                <a:latin typeface="+mn-lt"/>
                <a:ea typeface="ＭＳ Ｐゴシック" charset="0"/>
                <a:cs typeface="ＭＳ Ｐゴシック" charset="0"/>
              </a:rPr>
              <a:t>Inputs:</a:t>
            </a:r>
            <a:r>
              <a:rPr lang="en-US" sz="1200" b="0" i="0" u="none" strike="noStrike" kern="1200" baseline="0" dirty="0" smtClean="0">
                <a:solidFill>
                  <a:schemeClr val="tx1"/>
                </a:solidFill>
                <a:latin typeface="+mn-lt"/>
                <a:ea typeface="ＭＳ Ｐゴシック" charset="0"/>
                <a:cs typeface="ＭＳ Ｐゴシック" charset="0"/>
              </a:rPr>
              <a:t> resources needed to support a program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time spent, budget, materials, and marketing). </a:t>
            </a:r>
          </a:p>
          <a:p>
            <a:r>
              <a:rPr lang="en-US" sz="1200" b="1" i="0" u="none" strike="noStrike" kern="1200" baseline="0" dirty="0" smtClean="0">
                <a:solidFill>
                  <a:schemeClr val="tx1"/>
                </a:solidFill>
                <a:latin typeface="+mn-lt"/>
                <a:ea typeface="ＭＳ Ｐゴシック" charset="0"/>
                <a:cs typeface="ＭＳ Ｐゴシック" charset="0"/>
              </a:rPr>
              <a:t>Outputs:</a:t>
            </a:r>
            <a:r>
              <a:rPr lang="en-US" sz="1200" b="0" i="0" u="none" strike="noStrike" kern="1200" baseline="0" dirty="0" smtClean="0">
                <a:solidFill>
                  <a:schemeClr val="tx1"/>
                </a:solidFill>
                <a:latin typeface="+mn-lt"/>
                <a:ea typeface="ＭＳ Ｐゴシック" charset="0"/>
                <a:cs typeface="ＭＳ Ｐゴシック" charset="0"/>
              </a:rPr>
              <a:t> units of goods or services that benefit a particular target audience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number of meals delivered or hours spent mentoring youth after school). </a:t>
            </a:r>
          </a:p>
          <a:p>
            <a:r>
              <a:rPr lang="en-US" sz="1200" b="1" i="0" u="none" strike="noStrike" kern="1200" baseline="0" dirty="0" smtClean="0">
                <a:solidFill>
                  <a:schemeClr val="tx1"/>
                </a:solidFill>
                <a:latin typeface="+mn-lt"/>
                <a:ea typeface="ＭＳ Ｐゴシック" charset="0"/>
                <a:cs typeface="ＭＳ Ｐゴシック" charset="0"/>
              </a:rPr>
              <a:t>Outcomes:</a:t>
            </a:r>
            <a:r>
              <a:rPr lang="en-US" sz="1200" b="0" i="0" u="none" strike="noStrike" kern="1200" baseline="0" dirty="0" smtClean="0">
                <a:solidFill>
                  <a:schemeClr val="tx1"/>
                </a:solidFill>
                <a:latin typeface="+mn-lt"/>
                <a:ea typeface="ＭＳ Ｐゴシック" charset="0"/>
                <a:cs typeface="ＭＳ Ｐゴシック" charset="0"/>
              </a:rPr>
              <a:t> results, or effects on target audience; typically single-system and shorter term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improved child health, better school performance, or decrease in youth involved in gang-related activity). </a:t>
            </a:r>
          </a:p>
          <a:p>
            <a:r>
              <a:rPr lang="en-US" sz="1200" b="1" i="0" u="none" strike="noStrike" kern="1200" baseline="0" dirty="0" smtClean="0">
                <a:solidFill>
                  <a:schemeClr val="tx1"/>
                </a:solidFill>
                <a:latin typeface="+mn-lt"/>
                <a:ea typeface="ＭＳ Ｐゴシック" charset="0"/>
                <a:cs typeface="ＭＳ Ｐゴシック" charset="0"/>
              </a:rPr>
              <a:t>Impact:</a:t>
            </a:r>
            <a:r>
              <a:rPr lang="en-US" sz="1200" b="0" i="0" u="none" strike="noStrike" kern="1200" baseline="0" dirty="0" smtClean="0">
                <a:solidFill>
                  <a:schemeClr val="tx1"/>
                </a:solidFill>
                <a:latin typeface="+mn-lt"/>
                <a:ea typeface="ＭＳ Ｐゴシック" charset="0"/>
                <a:cs typeface="ＭＳ Ｐゴシック" charset="0"/>
              </a:rPr>
              <a:t> long term, multi-system results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intergenerational gains in income equality). </a:t>
            </a:r>
            <a:endParaRPr lang="en-US" b="1" u="sng" dirty="0" smtClean="0"/>
          </a:p>
          <a:p>
            <a:endParaRPr lang="en-US" b="1" u="sng" dirty="0" smtClean="0"/>
          </a:p>
          <a:p>
            <a:r>
              <a:rPr lang="en-US" sz="1200" b="0" i="0" u="none" strike="noStrike" kern="1200" baseline="0" dirty="0" smtClean="0">
                <a:solidFill>
                  <a:schemeClr val="tx1"/>
                </a:solidFill>
                <a:latin typeface="+mn-lt"/>
                <a:ea typeface="ＭＳ Ｐゴシック" charset="0"/>
                <a:cs typeface="ＭＳ Ｐゴシック" charset="0"/>
              </a:rPr>
              <a:t>The majority of professional, educational, and consumer services companies that measure at least one level of their employee volunteer programs (64%), employee giving (70%), and/or corporate giving (54%) report that they measure the outputs of their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25</a:t>
            </a:fld>
            <a:endParaRPr lang="en-US"/>
          </a:p>
        </p:txBody>
      </p:sp>
    </p:spTree>
    <p:extLst>
      <p:ext uri="{BB962C8B-B14F-4D97-AF65-F5344CB8AC3E}">
        <p14:creationId xmlns:p14="http://schemas.microsoft.com/office/powerpoint/2010/main" val="421703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Consistent</a:t>
            </a:r>
            <a:r>
              <a:rPr lang="en-US" baseline="0" dirty="0" smtClean="0"/>
              <a:t> with the total sample, nearly all of the professional, educational, and consumer services companies report that community involvement contributes to enhanced reputation and improved ability to recruit employees. Professional, educational, and consumer services companies are less likely than the total sample to report that community involvement contributes to the other listed business goals, with the exception of reducing employee turnover rate.</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5</a:t>
            </a:fld>
            <a:endParaRPr lang="en-US"/>
          </a:p>
        </p:txBody>
      </p:sp>
    </p:spTree>
    <p:extLst>
      <p:ext uri="{BB962C8B-B14F-4D97-AF65-F5344CB8AC3E}">
        <p14:creationId xmlns:p14="http://schemas.microsoft.com/office/powerpoint/2010/main" val="13532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Within each industry, corporate citizenship professionals were asked to identify their highest and lowest business goals. Business goals that received majority prioritization are maroon, while those that were prioritized in the middle are deep blue and by the fewest number of respondents are lightest blue. Companies across industries, including professional, educational, and consumer services, recognize the role of community involvement in enhancing reputation and employee recruitment.</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6</a:t>
            </a:fld>
            <a:endParaRPr lang="en-US"/>
          </a:p>
        </p:txBody>
      </p:sp>
    </p:spTree>
    <p:extLst>
      <p:ext uri="{BB962C8B-B14F-4D97-AF65-F5344CB8AC3E}">
        <p14:creationId xmlns:p14="http://schemas.microsoft.com/office/powerpoint/2010/main" val="290795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As companies work to align community involvement efforts with their business strategies, many are reconsidering how they select the social issues to address. The most strategic companies select social issues that are important to their competitive operating environment or that they are uniquely positioned to address with their particularly differentiated capabilities and resources. Consistent with the total sample, more than 75% of professional, educational, and consumer services </a:t>
            </a:r>
            <a:r>
              <a:rPr lang="en-US" sz="1200" b="0" i="0" u="none" strike="noStrike" kern="1200" baseline="0" dirty="0" smtClean="0">
                <a:solidFill>
                  <a:schemeClr val="tx1"/>
                </a:solidFill>
                <a:effectLst/>
                <a:latin typeface="+mn-lt"/>
                <a:ea typeface="+mn-ea"/>
                <a:cs typeface="+mn-cs"/>
              </a:rPr>
              <a:t>companies support social issues that align with business priorities.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7</a:t>
            </a:fld>
            <a:endParaRPr lang="en-US"/>
          </a:p>
        </p:txBody>
      </p:sp>
    </p:spTree>
    <p:extLst>
      <p:ext uri="{BB962C8B-B14F-4D97-AF65-F5344CB8AC3E}">
        <p14:creationId xmlns:p14="http://schemas.microsoft.com/office/powerpoint/2010/main" val="151676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Companie</a:t>
            </a:r>
            <a:r>
              <a:rPr lang="en-US" baseline="0" dirty="0" smtClean="0"/>
              <a:t>s within the professional, educational, and consumer services industry are four times more likely to include STEM training and education among the top five issues addressed within headquarters country than globally. Gender equality is much more likely to be addressed in global community involvement efforts. P</a:t>
            </a:r>
            <a:r>
              <a:rPr lang="en-US" dirty="0" smtClean="0"/>
              <a:t>rofessional, educational, and consumer services</a:t>
            </a:r>
            <a:r>
              <a:rPr lang="en-US" baseline="0" dirty="0" smtClean="0"/>
              <a:t> companies are three times as likely to include this issue among the top three addressed outside of their headquarters country compared to within headquarters. </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8</a:t>
            </a:fld>
            <a:endParaRPr lang="en-US"/>
          </a:p>
        </p:txBody>
      </p:sp>
    </p:spTree>
    <p:extLst>
      <p:ext uri="{BB962C8B-B14F-4D97-AF65-F5344CB8AC3E}">
        <p14:creationId xmlns:p14="http://schemas.microsoft.com/office/powerpoint/2010/main" val="383184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issues that companies select to address have some commonality within industries and reflect the unique capabilities and resources—from products and materials to expertise—that each company can deploy to address them. The </a:t>
            </a:r>
            <a:r>
              <a:rPr lang="en-US" sz="1200" b="0" i="0" u="none" strike="noStrike" kern="1200" baseline="0" dirty="0" err="1" smtClean="0">
                <a:solidFill>
                  <a:schemeClr val="tx1"/>
                </a:solidFill>
                <a:latin typeface="+mn-lt"/>
                <a:ea typeface="ＭＳ Ｐゴシック" charset="0"/>
                <a:cs typeface="ＭＳ Ｐゴシック" charset="0"/>
              </a:rPr>
              <a:t>heatmap</a:t>
            </a:r>
            <a:r>
              <a:rPr lang="en-US" sz="1200" b="0" i="0" u="none" strike="noStrike" kern="1200" baseline="0" dirty="0" smtClean="0">
                <a:solidFill>
                  <a:schemeClr val="tx1"/>
                </a:solidFill>
                <a:latin typeface="+mn-lt"/>
                <a:ea typeface="ＭＳ Ｐゴシック" charset="0"/>
                <a:cs typeface="ＭＳ Ｐゴシック" charset="0"/>
              </a:rPr>
              <a:t> illustrates the ways companies in different sectors are prioritizing issues. Consistent with some of the other industries, K-12 education is highly prioritized within the professional, educational, and consumer services industry. Diversity and inclusion is another top priority for the industry.</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9</a:t>
            </a:fld>
            <a:endParaRPr lang="en-US"/>
          </a:p>
        </p:txBody>
      </p:sp>
    </p:spTree>
    <p:extLst>
      <p:ext uri="{BB962C8B-B14F-4D97-AF65-F5344CB8AC3E}">
        <p14:creationId xmlns:p14="http://schemas.microsoft.com/office/powerpoint/2010/main" val="377103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All of the professional, educational, and consumer services companies report that their company offers an employee volunteer program. Employee engagement continues to be a strong motivator for companies that implement employee volunteer programs. More than 85% of professional, educational, and consumer services companies ranked improved employee engagement as one of the top three benefits of volunteer programs. Reputation is another strong motivator for professional, educational, and consumer services companies and for firms across industries. One-third of professional, educational, and consumer services companies reported that establishing a positive brand within operating communities is the top benefit of their volunteer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10</a:t>
            </a:fld>
            <a:endParaRPr lang="en-US"/>
          </a:p>
        </p:txBody>
      </p:sp>
    </p:spTree>
    <p:extLst>
      <p:ext uri="{BB962C8B-B14F-4D97-AF65-F5344CB8AC3E}">
        <p14:creationId xmlns:p14="http://schemas.microsoft.com/office/powerpoint/2010/main" val="601949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Fifty-five percent of </a:t>
            </a:r>
            <a:r>
              <a:rPr lang="en-US" dirty="0" smtClean="0"/>
              <a:t>professional, educational, and consumer services</a:t>
            </a:r>
            <a:r>
              <a:rPr lang="en-US" baseline="0" dirty="0" smtClean="0"/>
              <a:t> companies report employee volunteering participation rates of 30% or less.</a:t>
            </a:r>
            <a:endParaRPr lang="en-US" dirty="0" smtClean="0"/>
          </a:p>
          <a:p>
            <a:endParaRPr lang="en-US" dirty="0"/>
          </a:p>
        </p:txBody>
      </p:sp>
      <p:sp>
        <p:nvSpPr>
          <p:cNvPr id="4" name="Slide Number Placeholder 3"/>
          <p:cNvSpPr>
            <a:spLocks noGrp="1"/>
          </p:cNvSpPr>
          <p:nvPr>
            <p:ph type="sldNum" sz="quarter" idx="10"/>
          </p:nvPr>
        </p:nvSpPr>
        <p:spPr/>
        <p:txBody>
          <a:bodyPr/>
          <a:lstStyle/>
          <a:p>
            <a:fld id="{3577553E-35B3-49F6-BAE1-8D187EC693A8}" type="slidenum">
              <a:rPr lang="en-US" smtClean="0"/>
              <a:t>11</a:t>
            </a:fld>
            <a:endParaRPr lang="en-US"/>
          </a:p>
        </p:txBody>
      </p:sp>
    </p:spTree>
    <p:extLst>
      <p:ext uri="{BB962C8B-B14F-4D97-AF65-F5344CB8AC3E}">
        <p14:creationId xmlns:p14="http://schemas.microsoft.com/office/powerpoint/2010/main" val="100463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FE3E06-42C4-4153-82C1-39B562C660DD}"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1890AB-0897-45C1-ABBC-F0EB4FC0ADE6}" type="slidenum">
              <a:rPr lang="en-US" smtClean="0"/>
              <a:t>‹#›</a:t>
            </a:fld>
            <a:endParaRPr lang="en-US"/>
          </a:p>
        </p:txBody>
      </p:sp>
    </p:spTree>
    <p:extLst>
      <p:ext uri="{BB962C8B-B14F-4D97-AF65-F5344CB8AC3E}">
        <p14:creationId xmlns:p14="http://schemas.microsoft.com/office/powerpoint/2010/main" val="266255289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FE3E06-42C4-4153-82C1-39B562C660DD}" type="datetimeFigureOut">
              <a:rPr lang="en-US" smtClean="0"/>
              <a:t>9/9/2019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21890AB-0897-45C1-ABBC-F0EB4FC0ADE6}" type="slidenum">
              <a:rPr lang="en-US" smtClean="0"/>
              <a:t>‹#›</a:t>
            </a:fld>
            <a:endParaRPr lang="en-US"/>
          </a:p>
        </p:txBody>
      </p:sp>
    </p:spTree>
    <p:extLst>
      <p:ext uri="{BB962C8B-B14F-4D97-AF65-F5344CB8AC3E}">
        <p14:creationId xmlns:p14="http://schemas.microsoft.com/office/powerpoint/2010/main" val="398378214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494514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Community involvement professionals consistently </a:t>
            </a:r>
            <a:br>
              <a:rPr lang="en-US" sz="2800" smtClean="0"/>
            </a:br>
            <a:r>
              <a:rPr lang="en-US" sz="2800" smtClean="0"/>
              <a:t>rank employee engagement as a top benefit </a:t>
            </a:r>
            <a:br>
              <a:rPr lang="en-US" sz="2800" smtClean="0"/>
            </a:br>
            <a:r>
              <a:rPr lang="en-US" sz="2800" smtClean="0"/>
              <a:t>of volunteer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277957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Volunteer program participation rates</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50567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Ways that companies track </a:t>
            </a:r>
            <a:br>
              <a:rPr lang="en-US" sz="2800" smtClean="0"/>
            </a:br>
            <a:r>
              <a:rPr lang="en-US" sz="2800" smtClean="0"/>
              <a:t>employee volunteer participation</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707892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Annual operating budget for employee volunteer programs for prior fiscal year</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6222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Companies’ employee volunteer program offerings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91951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Remote employees’ eligibility</a:t>
            </a:r>
            <a:br>
              <a:rPr lang="en-US" sz="2800" smtClean="0"/>
            </a:br>
            <a:r>
              <a:rPr lang="en-US" sz="2800" smtClean="0"/>
              <a:t>for volunteer program offerings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57511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Workplace giving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51753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 of companies offering giving programs, by employee type</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94901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directly from company</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19625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directly through foundation</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754114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45183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One-time gifts/grants - Typical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36420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Annual operating budget for corporate giving</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38632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Corporate giving to nonprofits </a:t>
            </a:r>
            <a:br>
              <a:rPr lang="en-US" sz="2800" smtClean="0"/>
            </a:br>
            <a:r>
              <a:rPr lang="en-US" sz="2800" smtClean="0"/>
              <a:t>based outside of headquarter countries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198062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split between international </a:t>
            </a:r>
            <a:br>
              <a:rPr lang="en-US" sz="2800" smtClean="0"/>
            </a:br>
            <a:r>
              <a:rPr lang="en-US" sz="2800" smtClean="0"/>
              <a:t>and domestic nonprofits for global givers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527040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Using vendors to vet international </a:t>
            </a:r>
            <a:br>
              <a:rPr lang="en-US" sz="2800" smtClean="0"/>
            </a:br>
            <a:r>
              <a:rPr lang="en-US" sz="2800" smtClean="0"/>
              <a:t>nonprofit organizations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40428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Measurement of community involvement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535446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Method </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99491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Demographics</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082614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About the Center for Corporate Citizenship</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065245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845948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Company reports having a foundation or is in the process of setting one up</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577579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a:t>
            </a:r>
            <a:r>
              <a:rPr lang="en-US" sz="2000" baseline="3000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09047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 by industry</a:t>
            </a:r>
            <a:r>
              <a:rPr lang="en-US" sz="2800" baseline="30000" smtClean="0">
                <a:latin typeface="Arial" panose="020B0604020202020204" pitchFamily="34" charset="0"/>
                <a:cs typeface="Arial" panose="020B0604020202020204" pitchFamily="34" charset="0"/>
              </a:rPr>
              <a:t>†</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32138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How companies select social issues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281283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500499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Percentage of companies that rank a social issue within their top 5</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40540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1817</Words>
  <Application>Microsoft Office PowerPoint</Application>
  <PresentationFormat>On-screen Show (16:9)</PresentationFormat>
  <Paragraphs>87</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Calibri Light</vt:lpstr>
      <vt:lpstr>Office Theme</vt:lpstr>
      <vt:lpstr>PowerPoint Presentation</vt:lpstr>
      <vt:lpstr>PowerPoint Presentation</vt:lpstr>
      <vt:lpstr>Top social issues addressed through  community involvement efforts</vt:lpstr>
      <vt:lpstr>Company reports having a foundation or is in the process of setting one up</vt:lpstr>
      <vt:lpstr>Community involvement contribution to business goals†</vt:lpstr>
      <vt:lpstr>Community involvement contribution to business goals by industry†</vt:lpstr>
      <vt:lpstr>How companies select social issues</vt:lpstr>
      <vt:lpstr>Top social issues addressed through  community involvement efforts</vt:lpstr>
      <vt:lpstr>Percentage of companies that rank a social issue within their top 5</vt:lpstr>
      <vt:lpstr>Community involvement professionals consistently  rank employee engagement as a top benefit  of volunteer programs</vt:lpstr>
      <vt:lpstr>Volunteer program participation rates</vt:lpstr>
      <vt:lpstr>Ways that companies track  employee volunteer participation</vt:lpstr>
      <vt:lpstr>Annual operating budget for employee volunteer programs for prior fiscal year</vt:lpstr>
      <vt:lpstr>Companies’ employee volunteer program offerings</vt:lpstr>
      <vt:lpstr>Remote employees’ eligibility for volunteer program offerings</vt:lpstr>
      <vt:lpstr>Workplace giving programs</vt:lpstr>
      <vt:lpstr>Percent of companies offering giving programs, by employee type</vt:lpstr>
      <vt:lpstr>Giving directly from company</vt:lpstr>
      <vt:lpstr>Giving directly through foundation</vt:lpstr>
      <vt:lpstr>One-time gifts/grants - Typical amount</vt:lpstr>
      <vt:lpstr>Annual operating budget for corporate giving</vt:lpstr>
      <vt:lpstr>Corporate giving to nonprofits  based outside of headquarter countries</vt:lpstr>
      <vt:lpstr>Giving split between international  and domestic nonprofits for global givers</vt:lpstr>
      <vt:lpstr>Using vendors to vet international  nonprofit organizations</vt:lpstr>
      <vt:lpstr>Measurement of community involvement programs</vt:lpstr>
      <vt:lpstr>Method </vt:lpstr>
      <vt:lpstr>Demographics</vt:lpstr>
      <vt:lpstr>About the Center for Corporate Citizenship</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hoffka</dc:creator>
  <cp:lastModifiedBy>hoffka</cp:lastModifiedBy>
  <cp:revision>2</cp:revision>
  <dcterms:created xsi:type="dcterms:W3CDTF">2019-09-09T10:29:06Z</dcterms:created>
  <dcterms:modified xsi:type="dcterms:W3CDTF">2019-09-09T10:34:41Z</dcterms:modified>
</cp:coreProperties>
</file>