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8" autoAdjust="0"/>
  </p:normalViewPr>
  <p:slideViewPr>
    <p:cSldViewPr snapToGrid="0">
      <p:cViewPr varScale="1">
        <p:scale>
          <a:sx n="82" d="100"/>
          <a:sy n="82" d="100"/>
        </p:scale>
        <p:origin x="9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03B9-F961-46B6-B7E0-AD6BFCD375E2}" type="datetimeFigureOut">
              <a:rPr lang="en-US" smtClean="0"/>
              <a:t>9/9/2019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D2713-79AA-467F-A992-5CD9CF7DC50E}" type="slidenum">
              <a:rPr lang="en-US" smtClean="0"/>
              <a:t>‹#›</a:t>
            </a:fld>
            <a:endParaRPr lang="en-US" dirty="0"/>
          </a:p>
        </p:txBody>
      </p:sp>
    </p:spTree>
    <p:extLst>
      <p:ext uri="{BB962C8B-B14F-4D97-AF65-F5344CB8AC3E}">
        <p14:creationId xmlns:p14="http://schemas.microsoft.com/office/powerpoint/2010/main" val="275323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majority of food/beverage/tobacco companies include health and wellness and youth programs among the top five issues addressed through their community involvement efforts. Across industries, companies were also likely to include health and wellness and youth programs among the top issues addressed, but they were most likely to report that STEM education and K-12 education are addressed through community involvement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3</a:t>
            </a:fld>
            <a:endParaRPr lang="en-US" dirty="0"/>
          </a:p>
        </p:txBody>
      </p:sp>
    </p:spTree>
    <p:extLst>
      <p:ext uri="{BB962C8B-B14F-4D97-AF65-F5344CB8AC3E}">
        <p14:creationId xmlns:p14="http://schemas.microsoft.com/office/powerpoint/2010/main" val="129205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than 35% of food/beverage/tobacco companies give to nonprofits globally, which is lower than firms across industries (47%).</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12</a:t>
            </a:fld>
            <a:endParaRPr lang="en-US" dirty="0"/>
          </a:p>
        </p:txBody>
      </p:sp>
    </p:spTree>
    <p:extLst>
      <p:ext uri="{BB962C8B-B14F-4D97-AF65-F5344CB8AC3E}">
        <p14:creationId xmlns:p14="http://schemas.microsoft.com/office/powerpoint/2010/main" val="365748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One-half of food/beverage/tobacco companies have a foundation or are in the process of setting one up, which is higher than the total sample (45%). Overall, the percentage of companies with a foundation has declined from 53% in 2011 to one-half in 2015 and now down to 45% in the current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4</a:t>
            </a:fld>
            <a:endParaRPr lang="en-US" dirty="0"/>
          </a:p>
        </p:txBody>
      </p:sp>
    </p:spTree>
    <p:extLst>
      <p:ext uri="{BB962C8B-B14F-4D97-AF65-F5344CB8AC3E}">
        <p14:creationId xmlns:p14="http://schemas.microsoft.com/office/powerpoint/2010/main" val="211872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all of the food/beverage/tobacco companies report that community involvement contributes to enhanced reputation and improved ability to recruit employees. All of the food/beverage/tobacco companies also report that community involvement contributes to attracting new customers and securing a sustainable supply chain. In comparison, 54% of companies across industries report that community involvement contributes to securing a sustainable supply chain.</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5</a:t>
            </a:fld>
            <a:endParaRPr lang="en-US" dirty="0"/>
          </a:p>
        </p:txBody>
      </p:sp>
    </p:spTree>
    <p:extLst>
      <p:ext uri="{BB962C8B-B14F-4D97-AF65-F5344CB8AC3E}">
        <p14:creationId xmlns:p14="http://schemas.microsoft.com/office/powerpoint/2010/main" val="206253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food/beverage/tobacco, recognize the role of community involvement in enhancing reputation and employee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6</a:t>
            </a:fld>
            <a:endParaRPr lang="en-US" dirty="0"/>
          </a:p>
        </p:txBody>
      </p:sp>
    </p:spTree>
    <p:extLst>
      <p:ext uri="{BB962C8B-B14F-4D97-AF65-F5344CB8AC3E}">
        <p14:creationId xmlns:p14="http://schemas.microsoft.com/office/powerpoint/2010/main" val="421293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More than 90% of the food/beverage/tobacco companies </a:t>
            </a:r>
            <a:r>
              <a:rPr lang="en-US" sz="1200" b="0" i="0" u="none" strike="noStrike" kern="1200" baseline="0" dirty="0" smtClean="0">
                <a:solidFill>
                  <a:schemeClr val="tx1"/>
                </a:solidFill>
                <a:effectLst/>
                <a:latin typeface="+mn-lt"/>
                <a:ea typeface="+mn-ea"/>
                <a:cs typeface="+mn-cs"/>
              </a:rPr>
              <a:t>support social issues that align with business priorities. Food/beverage/tobacco companies are less likely </a:t>
            </a:r>
            <a:r>
              <a:rPr lang="en-US" sz="1200" b="0" i="0" u="none" strike="noStrike" kern="1200" baseline="0" dirty="0" smtClean="0">
                <a:solidFill>
                  <a:schemeClr val="tx1"/>
                </a:solidFill>
                <a:effectLst/>
                <a:latin typeface="+mn-lt"/>
                <a:ea typeface="ＭＳ Ｐゴシック" charset="0"/>
                <a:cs typeface="ＭＳ Ｐゴシック" charset="0"/>
              </a:rPr>
              <a:t>than firms across industries </a:t>
            </a:r>
            <a:r>
              <a:rPr lang="en-US" sz="1200" b="0" i="0" u="none" strike="noStrike" kern="1200" baseline="0" dirty="0" smtClean="0">
                <a:solidFill>
                  <a:schemeClr val="tx1"/>
                </a:solidFill>
                <a:effectLst/>
                <a:latin typeface="+mn-lt"/>
                <a:ea typeface="+mn-ea"/>
                <a:cs typeface="+mn-cs"/>
              </a:rPr>
              <a:t>to engage stakeholders other than employees and customers, 9% versus 20%, respectively.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7</a:t>
            </a:fld>
            <a:endParaRPr lang="en-US" dirty="0"/>
          </a:p>
        </p:txBody>
      </p:sp>
    </p:spTree>
    <p:extLst>
      <p:ext uri="{BB962C8B-B14F-4D97-AF65-F5344CB8AC3E}">
        <p14:creationId xmlns:p14="http://schemas.microsoft.com/office/powerpoint/2010/main" val="250022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Food/beverage/tobacco companies are more than twice</a:t>
            </a:r>
            <a:r>
              <a:rPr lang="en-US" baseline="0" dirty="0" smtClean="0"/>
              <a:t> as </a:t>
            </a:r>
            <a:r>
              <a:rPr lang="en-US" dirty="0" smtClean="0"/>
              <a:t>likely than the total sample</a:t>
            </a:r>
            <a:r>
              <a:rPr lang="en-US" baseline="0" dirty="0" smtClean="0"/>
              <a:t> </a:t>
            </a:r>
            <a:r>
              <a:rPr lang="en-US" dirty="0" smtClean="0"/>
              <a:t>to include environmental sustainability among their</a:t>
            </a:r>
            <a:r>
              <a:rPr lang="en-US" baseline="0" dirty="0" smtClean="0"/>
              <a:t> top three issues addressed through community involvement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8</a:t>
            </a:fld>
            <a:endParaRPr lang="en-US" dirty="0"/>
          </a:p>
        </p:txBody>
      </p:sp>
    </p:spTree>
    <p:extLst>
      <p:ext uri="{BB962C8B-B14F-4D97-AF65-F5344CB8AC3E}">
        <p14:creationId xmlns:p14="http://schemas.microsoft.com/office/powerpoint/2010/main" val="273724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heatmap illustrates the ways companies in different sectors are prioritizing issues. Food/beverage/tobacco companies, along with health care and insurance companies, are most likely to prioritize health and wellness.</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9</a:t>
            </a:fld>
            <a:endParaRPr lang="en-US" dirty="0"/>
          </a:p>
        </p:txBody>
      </p:sp>
    </p:spTree>
    <p:extLst>
      <p:ext uri="{BB962C8B-B14F-4D97-AF65-F5344CB8AC3E}">
        <p14:creationId xmlns:p14="http://schemas.microsoft.com/office/powerpoint/2010/main" val="240553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More than 70% of food/beverage/tobacco companies gave $5,000,000 or less for the most recently ended fiscal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10</a:t>
            </a:fld>
            <a:endParaRPr lang="en-US" dirty="0"/>
          </a:p>
        </p:txBody>
      </p:sp>
    </p:spTree>
    <p:extLst>
      <p:ext uri="{BB962C8B-B14F-4D97-AF65-F5344CB8AC3E}">
        <p14:creationId xmlns:p14="http://schemas.microsoft.com/office/powerpoint/2010/main" val="19937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Noncash contributions assessed at fair market value (FMV)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merchandise, pro bono service, and supplies) is one of the three types of total giving to 501(c)(3) organizations or public schools, or the international equivalent of a 501(c)(3) organization. Many companies offer noncash contributions in addition to direct and foundation giving. The majority of food/beverage/tobacco companies gave less than $2,500,000 in noncash contributions for the most recently ended fiscal year. Four of the five companies that gave more than $2,500,000 in noncash contributions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CCFD2713-79AA-467F-A992-5CD9CF7DC50E}" type="slidenum">
              <a:rPr lang="en-US" smtClean="0"/>
              <a:t>11</a:t>
            </a:fld>
            <a:endParaRPr lang="en-US" dirty="0"/>
          </a:p>
        </p:txBody>
      </p:sp>
    </p:spTree>
    <p:extLst>
      <p:ext uri="{BB962C8B-B14F-4D97-AF65-F5344CB8AC3E}">
        <p14:creationId xmlns:p14="http://schemas.microsoft.com/office/powerpoint/2010/main" val="229719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B8601-42D1-4474-8E83-C90417CA8961}" type="datetimeFigureOut">
              <a:rPr lang="en-US" smtClean="0"/>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A24AF5-F3D7-42FF-BC6E-761F3AE93A07}" type="slidenum">
              <a:rPr lang="en-US" smtClean="0"/>
              <a:t>‹#›</a:t>
            </a:fld>
            <a:endParaRPr lang="en-US" dirty="0"/>
          </a:p>
        </p:txBody>
      </p:sp>
    </p:spTree>
    <p:extLst>
      <p:ext uri="{BB962C8B-B14F-4D97-AF65-F5344CB8AC3E}">
        <p14:creationId xmlns:p14="http://schemas.microsoft.com/office/powerpoint/2010/main" val="24358082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EAB8601-42D1-4474-8E83-C90417CA8961}" type="datetimeFigureOut">
              <a:rPr lang="en-US" smtClean="0"/>
              <a:t>9/9/2019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A24AF5-F3D7-42FF-BC6E-761F3AE93A07}" type="slidenum">
              <a:rPr lang="en-US" smtClean="0"/>
              <a:t>‹#›</a:t>
            </a:fld>
            <a:endParaRPr lang="en-US" dirty="0"/>
          </a:p>
        </p:txBody>
      </p:sp>
    </p:spTree>
    <p:extLst>
      <p:ext uri="{BB962C8B-B14F-4D97-AF65-F5344CB8AC3E}">
        <p14:creationId xmlns:p14="http://schemas.microsoft.com/office/powerpoint/2010/main" val="22032645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8393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1789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Noncash contributions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2047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Corporate giving to nonprofits </a:t>
            </a:r>
            <a:br>
              <a:rPr lang="en-US" sz="2800" dirty="0" smtClean="0"/>
            </a:br>
            <a:r>
              <a:rPr lang="en-US" sz="2800" dirty="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3667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74124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275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6515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671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Top social issues addressed through </a:t>
            </a:r>
            <a:br>
              <a:rPr lang="en-US" sz="2800" dirty="0" smtClean="0"/>
            </a:br>
            <a:r>
              <a:rPr lang="en-US" sz="2800" dirty="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6878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1450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Community involvement contribution to business goals</a:t>
            </a:r>
            <a:r>
              <a:rPr lang="en-US" sz="2000" baseline="30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7409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Community involvement contribution to business goals by industry</a:t>
            </a:r>
            <a:r>
              <a:rPr lang="en-US" sz="2800" baseline="30000" dirty="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6807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0560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Top social issues addressed through </a:t>
            </a:r>
            <a:br>
              <a:rPr lang="en-US" sz="2800" dirty="0" smtClean="0"/>
            </a:br>
            <a:r>
              <a:rPr lang="en-US" sz="2800" dirty="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55118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dirty="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6969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809</Words>
  <Application>Microsoft Office PowerPoint</Application>
  <PresentationFormat>On-screen Show (16:9)</PresentationFormat>
  <Paragraphs>39</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Calibri Light</vt:lpstr>
      <vt:lpstr>Office Theme</vt:lpstr>
      <vt:lpstr>PowerPoint Presentation</vt:lpstr>
      <vt:lpstr>PowerPoint Presentation</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Giving directly from company</vt:lpstr>
      <vt:lpstr>Noncash contributions</vt:lpstr>
      <vt:lpstr>Corporate giving to nonprofits  based outside of headquarter countries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3</cp:revision>
  <dcterms:created xsi:type="dcterms:W3CDTF">2019-09-09T10:52:17Z</dcterms:created>
  <dcterms:modified xsi:type="dcterms:W3CDTF">2019-09-09T10:56:53Z</dcterms:modified>
</cp:coreProperties>
</file>