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77" autoAdjust="0"/>
  </p:normalViewPr>
  <p:slideViewPr>
    <p:cSldViewPr snapToGrid="0">
      <p:cViewPr varScale="1">
        <p:scale>
          <a:sx n="87" d="100"/>
          <a:sy n="87" d="100"/>
        </p:scale>
        <p:origin x="8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9A51B-64B1-4C83-BA0A-13ACC4556FD2}"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5B3C5-2481-4034-B325-972A78416064}" type="slidenum">
              <a:rPr lang="en-US" smtClean="0"/>
              <a:t>‹#›</a:t>
            </a:fld>
            <a:endParaRPr lang="en-US"/>
          </a:p>
        </p:txBody>
      </p:sp>
    </p:spTree>
    <p:extLst>
      <p:ext uri="{BB962C8B-B14F-4D97-AF65-F5344CB8AC3E}">
        <p14:creationId xmlns:p14="http://schemas.microsoft.com/office/powerpoint/2010/main" val="62438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 of the financial companies</a:t>
            </a:r>
            <a:r>
              <a:rPr lang="en-US" baseline="0" dirty="0" smtClean="0"/>
              <a:t> that measure the relationship between employee volunteer participation and employee engagement scores found a positive correlation.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3</a:t>
            </a:fld>
            <a:endParaRPr lang="en-US"/>
          </a:p>
        </p:txBody>
      </p:sp>
    </p:spTree>
    <p:extLst>
      <p:ext uri="{BB962C8B-B14F-4D97-AF65-F5344CB8AC3E}">
        <p14:creationId xmlns:p14="http://schemas.microsoft.com/office/powerpoint/2010/main" val="347906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 than one-third of financial</a:t>
            </a:r>
            <a:r>
              <a:rPr lang="en-US" baseline="0" dirty="0" smtClean="0"/>
              <a:t> companies report employee volunteering participation rates between 20% and 30%.</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12</a:t>
            </a:fld>
            <a:endParaRPr lang="en-US"/>
          </a:p>
        </p:txBody>
      </p:sp>
    </p:spTree>
    <p:extLst>
      <p:ext uri="{BB962C8B-B14F-4D97-AF65-F5344CB8AC3E}">
        <p14:creationId xmlns:p14="http://schemas.microsoft.com/office/powerpoint/2010/main" val="339714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companies are now tracking their employee volunteering participation rates. Almost all company respondents, including within the financials industry, report tracking employee volunteer participation in either the corporate program or outside of it.</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13</a:t>
            </a:fld>
            <a:endParaRPr lang="en-US"/>
          </a:p>
        </p:txBody>
      </p:sp>
    </p:spTree>
    <p:extLst>
      <p:ext uri="{BB962C8B-B14F-4D97-AF65-F5344CB8AC3E}">
        <p14:creationId xmlns:p14="http://schemas.microsoft.com/office/powerpoint/2010/main" val="316637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employee volunteer programs expand and serve business needs more directly, a majority of companies have a dedicated budget just for employee volunteer programs. One-half of financial companies are spending at least $100,000 per year on volunteer programs, compared to 53% of the total sample.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14</a:t>
            </a:fld>
            <a:endParaRPr lang="en-US"/>
          </a:p>
        </p:txBody>
      </p:sp>
    </p:spTree>
    <p:extLst>
      <p:ext uri="{BB962C8B-B14F-4D97-AF65-F5344CB8AC3E}">
        <p14:creationId xmlns:p14="http://schemas.microsoft.com/office/powerpoint/2010/main" val="408366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majority of f</a:t>
            </a:r>
            <a:r>
              <a:rPr lang="en-US" dirty="0" smtClean="0"/>
              <a:t>inancial companies</a:t>
            </a:r>
            <a:r>
              <a:rPr lang="en-US" baseline="0" dirty="0" smtClean="0"/>
              <a:t> offer paid time for volunteering and nonprofit board placement programs, and companywide day(s) of service. Financial companies typically offer part-time employees the opportunity to participate in their volunteer programs, particularly micro-volunteering, pro bono service, and companywide day(s) of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15</a:t>
            </a:fld>
            <a:endParaRPr lang="en-US"/>
          </a:p>
        </p:txBody>
      </p:sp>
    </p:spTree>
    <p:extLst>
      <p:ext uri="{BB962C8B-B14F-4D97-AF65-F5344CB8AC3E}">
        <p14:creationId xmlns:p14="http://schemas.microsoft.com/office/powerpoint/2010/main" val="48844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majority of financial companies offer remote employees based in the headquarters region the opportunity to participate in paid time off for volunteering, companywide day(s) of service, and pro bono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16</a:t>
            </a:fld>
            <a:endParaRPr lang="en-US"/>
          </a:p>
        </p:txBody>
      </p:sp>
    </p:spTree>
    <p:extLst>
      <p:ext uri="{BB962C8B-B14F-4D97-AF65-F5344CB8AC3E}">
        <p14:creationId xmlns:p14="http://schemas.microsoft.com/office/powerpoint/2010/main" val="71050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In order to meet to a wide variety of employee interests, companies offer an assortment of options for employees to give. More than three-quarters of financial companies that offer a workplace giving program have a dedicated campaign for workplace giving. The majority of financial companies also offer a disaster relief giving program. Nearly 70% of financial companies that offer workplace giving programs provide a match for at least one purpose. Of the companies that offer gifts for any purpose, all of them provide a match. </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17</a:t>
            </a:fld>
            <a:endParaRPr lang="en-US"/>
          </a:p>
        </p:txBody>
      </p:sp>
    </p:spTree>
    <p:extLst>
      <p:ext uri="{BB962C8B-B14F-4D97-AF65-F5344CB8AC3E}">
        <p14:creationId xmlns:p14="http://schemas.microsoft.com/office/powerpoint/2010/main" val="184225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Financial</a:t>
            </a:r>
            <a:r>
              <a:rPr lang="en-US" baseline="0" dirty="0" smtClean="0"/>
              <a:t> companies are less likely than firms across industries to offer employees outside the headquarters country the opportunity to participate in giving programs, one-quarter compared to one-third of the total sample.</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18</a:t>
            </a:fld>
            <a:endParaRPr lang="en-US"/>
          </a:p>
        </p:txBody>
      </p:sp>
    </p:spTree>
    <p:extLst>
      <p:ext uri="{BB962C8B-B14F-4D97-AF65-F5344CB8AC3E}">
        <p14:creationId xmlns:p14="http://schemas.microsoft.com/office/powerpoint/2010/main" val="393646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The majority of financial companies gave $2,500,000 or less for the most recently ended fiscal year. All of the companies that gave more than $50,000,000 have an annual revenue of at least $5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19</a:t>
            </a:fld>
            <a:endParaRPr lang="en-US"/>
          </a:p>
        </p:txBody>
      </p:sp>
    </p:spTree>
    <p:extLst>
      <p:ext uri="{BB962C8B-B14F-4D97-AF65-F5344CB8AC3E}">
        <p14:creationId xmlns:p14="http://schemas.microsoft.com/office/powerpoint/2010/main" val="93918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through the company’s foundation is one of the three types of total giving to 501(c)(3) organizations or public schools, or the international equivalent of a 501(c)(3) organization. The majority of financial companies gave $10,000,000 or less for the most recently ended fiscal year, which is higher than cash giving. Consistent with the total sample, financial companies are more likely to give higher amounts through their foundation than cash giving directly from the company. All of the companies that gave more than $10,000,000 through the foundation have an annual revenue of at least $5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20</a:t>
            </a:fld>
            <a:endParaRPr lang="en-US"/>
          </a:p>
        </p:txBody>
      </p:sp>
    </p:spTree>
    <p:extLst>
      <p:ext uri="{BB962C8B-B14F-4D97-AF65-F5344CB8AC3E}">
        <p14:creationId xmlns:p14="http://schemas.microsoft.com/office/powerpoint/2010/main" val="227325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Noncash contributions assessed at fair market value (FMV)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merchandise, pro bono service, and supplies) is one of the three types of total giving to 501(c)(3) organizations or public schools, or the international equivalent of a 501(c)(3) organization. Many companies offer noncash contributions in addition to direct and foundation giving. The majority of financial companies</a:t>
            </a:r>
            <a:r>
              <a:rPr lang="en-US" sz="1200" b="0" i="0" u="none" strike="noStrike" kern="1200" baseline="0" dirty="0" smtClean="0">
                <a:solidFill>
                  <a:schemeClr val="tx1"/>
                </a:solidFill>
                <a:latin typeface="Calibri" panose="020F0502020204030204" pitchFamily="34" charset="0"/>
                <a:ea typeface="ＭＳ Ｐゴシック" charset="0"/>
                <a:cs typeface="Calibri" panose="020F0502020204030204" pitchFamily="34" charset="0"/>
              </a:rPr>
              <a:t>—five of the eight firms in this study—</a:t>
            </a:r>
            <a:r>
              <a:rPr lang="en-US" sz="1200" b="0" i="0" u="none" strike="noStrike" kern="1200" baseline="0" dirty="0" smtClean="0">
                <a:solidFill>
                  <a:schemeClr val="tx1"/>
                </a:solidFill>
                <a:latin typeface="+mn-lt"/>
                <a:ea typeface="ＭＳ Ｐゴシック" charset="0"/>
                <a:cs typeface="ＭＳ Ｐゴシック" charset="0"/>
              </a:rPr>
              <a:t>gave $100,000 or less in noncash contributions for the most recently ended fiscal year.</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21</a:t>
            </a:fld>
            <a:endParaRPr lang="en-US"/>
          </a:p>
        </p:txBody>
      </p:sp>
    </p:spTree>
    <p:extLst>
      <p:ext uri="{BB962C8B-B14F-4D97-AF65-F5344CB8AC3E}">
        <p14:creationId xmlns:p14="http://schemas.microsoft.com/office/powerpoint/2010/main" val="245435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a:t>
            </a:r>
            <a:r>
              <a:rPr lang="en-US" baseline="0" dirty="0" smtClean="0"/>
              <a:t>t with firms in other industries, financial companies are most likely to prioritize social issues that are core to their business – financial literacy and community economic development.</a:t>
            </a:r>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4</a:t>
            </a:fld>
            <a:endParaRPr lang="en-US"/>
          </a:p>
        </p:txBody>
      </p:sp>
    </p:spTree>
    <p:extLst>
      <p:ext uri="{BB962C8B-B14F-4D97-AF65-F5344CB8AC3E}">
        <p14:creationId xmlns:p14="http://schemas.microsoft.com/office/powerpoint/2010/main" val="1609096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either give one-time donations or multi-year grants. Fifty-five percent are likely to offer a typical one-time gift or grant of $10,000 or less.</a:t>
            </a:r>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22</a:t>
            </a:fld>
            <a:endParaRPr lang="en-US"/>
          </a:p>
        </p:txBody>
      </p:sp>
    </p:spTree>
    <p:extLst>
      <p:ext uri="{BB962C8B-B14F-4D97-AF65-F5344CB8AC3E}">
        <p14:creationId xmlns:p14="http://schemas.microsoft.com/office/powerpoint/2010/main" val="1879902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minimum sized multi-year gift/grant offered by three quarters of financial companies is $50,000 or less.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23</a:t>
            </a:fld>
            <a:endParaRPr lang="en-US"/>
          </a:p>
        </p:txBody>
      </p:sp>
    </p:spTree>
    <p:extLst>
      <p:ext uri="{BB962C8B-B14F-4D97-AF65-F5344CB8AC3E}">
        <p14:creationId xmlns:p14="http://schemas.microsoft.com/office/powerpoint/2010/main" val="287442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More than 60% of financial companies donate $100,000 or less as a typical multi-year grant.</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24</a:t>
            </a:fld>
            <a:endParaRPr lang="en-US"/>
          </a:p>
        </p:txBody>
      </p:sp>
    </p:spTree>
    <p:extLst>
      <p:ext uri="{BB962C8B-B14F-4D97-AF65-F5344CB8AC3E}">
        <p14:creationId xmlns:p14="http://schemas.microsoft.com/office/powerpoint/2010/main" val="100278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maximum sized multi-year gift/grant offered by the majority of financial companies is $500,000 or less. </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25</a:t>
            </a:fld>
            <a:endParaRPr lang="en-US"/>
          </a:p>
        </p:txBody>
      </p:sp>
    </p:spTree>
    <p:extLst>
      <p:ext uri="{BB962C8B-B14F-4D97-AF65-F5344CB8AC3E}">
        <p14:creationId xmlns:p14="http://schemas.microsoft.com/office/powerpoint/2010/main" val="1739351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all companies have a discrete operating budget (exclusive of the gifts and grants budget) allocated to managing giving efforts. Approximately 30% of financial companies and firms across industries have an annual operating budget for corporate giving operations of at least $1 million exclusive of gifts.</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26</a:t>
            </a:fld>
            <a:endParaRPr lang="en-US"/>
          </a:p>
        </p:txBody>
      </p:sp>
    </p:spTree>
    <p:extLst>
      <p:ext uri="{BB962C8B-B14F-4D97-AF65-F5344CB8AC3E}">
        <p14:creationId xmlns:p14="http://schemas.microsoft.com/office/powerpoint/2010/main" val="559663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Consistent with the total sample, the most common type of foundation is primarily pass-through for financial companies, which means at least 75% of the foundation’s gifts/grants budget is provided annually by the company.</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27</a:t>
            </a:fld>
            <a:endParaRPr lang="en-US"/>
          </a:p>
        </p:txBody>
      </p:sp>
    </p:spTree>
    <p:extLst>
      <p:ext uri="{BB962C8B-B14F-4D97-AF65-F5344CB8AC3E}">
        <p14:creationId xmlns:p14="http://schemas.microsoft.com/office/powerpoint/2010/main" val="14252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Only 19% of financial companies give to nonprofits based outside of their headquarter countries, compared to nearly 50% of firms across industries that give globally. Financial companies are much more likely to have domestic operations only compared to the total sample.</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28</a:t>
            </a:fld>
            <a:endParaRPr lang="en-US"/>
          </a:p>
        </p:txBody>
      </p:sp>
    </p:spTree>
    <p:extLst>
      <p:ext uri="{BB962C8B-B14F-4D97-AF65-F5344CB8AC3E}">
        <p14:creationId xmlns:p14="http://schemas.microsoft.com/office/powerpoint/2010/main" val="510949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Measurement level definitions</a:t>
            </a:r>
          </a:p>
          <a:p>
            <a:r>
              <a:rPr lang="en-US" sz="1200" b="1" i="0" u="none" strike="noStrike" kern="1200" baseline="0" dirty="0" smtClean="0">
                <a:solidFill>
                  <a:schemeClr val="tx1"/>
                </a:solidFill>
                <a:latin typeface="+mn-lt"/>
                <a:ea typeface="ＭＳ Ｐゴシック" charset="0"/>
                <a:cs typeface="ＭＳ Ｐゴシック" charset="0"/>
              </a:rPr>
              <a:t>Inputs:</a:t>
            </a:r>
            <a:r>
              <a:rPr lang="en-US" sz="1200" b="0" i="0" u="none" strike="noStrike" kern="1200" baseline="0" dirty="0" smtClean="0">
                <a:solidFill>
                  <a:schemeClr val="tx1"/>
                </a:solidFill>
                <a:latin typeface="+mn-lt"/>
                <a:ea typeface="ＭＳ Ｐゴシック" charset="0"/>
                <a:cs typeface="ＭＳ Ｐゴシック" charset="0"/>
              </a:rPr>
              <a:t> resources needed to support a program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time spent, budget, materials, and marketing). </a:t>
            </a:r>
          </a:p>
          <a:p>
            <a:r>
              <a:rPr lang="en-US" sz="1200" b="1" i="0" u="none" strike="noStrike" kern="1200" baseline="0" dirty="0" smtClean="0">
                <a:solidFill>
                  <a:schemeClr val="tx1"/>
                </a:solidFill>
                <a:latin typeface="+mn-lt"/>
                <a:ea typeface="ＭＳ Ｐゴシック" charset="0"/>
                <a:cs typeface="ＭＳ Ｐゴシック" charset="0"/>
              </a:rPr>
              <a:t>Outputs:</a:t>
            </a:r>
            <a:r>
              <a:rPr lang="en-US" sz="1200" b="0" i="0" u="none" strike="noStrike" kern="1200" baseline="0" dirty="0" smtClean="0">
                <a:solidFill>
                  <a:schemeClr val="tx1"/>
                </a:solidFill>
                <a:latin typeface="+mn-lt"/>
                <a:ea typeface="ＭＳ Ｐゴシック" charset="0"/>
                <a:cs typeface="ＭＳ Ｐゴシック" charset="0"/>
              </a:rPr>
              <a:t> units of goods or services that benefit a particular target audience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number of meals delivered or hours spent mentoring youth after school). </a:t>
            </a:r>
          </a:p>
          <a:p>
            <a:r>
              <a:rPr lang="en-US" sz="1200" b="1" i="0" u="none" strike="noStrike" kern="1200" baseline="0" dirty="0" smtClean="0">
                <a:solidFill>
                  <a:schemeClr val="tx1"/>
                </a:solidFill>
                <a:latin typeface="+mn-lt"/>
                <a:ea typeface="ＭＳ Ｐゴシック" charset="0"/>
                <a:cs typeface="ＭＳ Ｐゴシック" charset="0"/>
              </a:rPr>
              <a:t>Outcomes:</a:t>
            </a:r>
            <a:r>
              <a:rPr lang="en-US" sz="1200" b="0" i="0" u="none" strike="noStrike" kern="1200" baseline="0" dirty="0" smtClean="0">
                <a:solidFill>
                  <a:schemeClr val="tx1"/>
                </a:solidFill>
                <a:latin typeface="+mn-lt"/>
                <a:ea typeface="ＭＳ Ｐゴシック" charset="0"/>
                <a:cs typeface="ＭＳ Ｐゴシック" charset="0"/>
              </a:rPr>
              <a:t> results, or effects on target audience; typically single-system and shorter term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improved child health, better school performance, or decrease in youth involved in gang-related activity). </a:t>
            </a:r>
          </a:p>
          <a:p>
            <a:r>
              <a:rPr lang="en-US" sz="1200" b="1" i="0" u="none" strike="noStrike" kern="1200" baseline="0" dirty="0" smtClean="0">
                <a:solidFill>
                  <a:schemeClr val="tx1"/>
                </a:solidFill>
                <a:latin typeface="+mn-lt"/>
                <a:ea typeface="ＭＳ Ｐゴシック" charset="0"/>
                <a:cs typeface="ＭＳ Ｐゴシック" charset="0"/>
              </a:rPr>
              <a:t>Impact:</a:t>
            </a:r>
            <a:r>
              <a:rPr lang="en-US" sz="1200" b="0" i="0" u="none" strike="noStrike" kern="1200" baseline="0" dirty="0" smtClean="0">
                <a:solidFill>
                  <a:schemeClr val="tx1"/>
                </a:solidFill>
                <a:latin typeface="+mn-lt"/>
                <a:ea typeface="ＭＳ Ｐゴシック" charset="0"/>
                <a:cs typeface="ＭＳ Ｐゴシック" charset="0"/>
              </a:rPr>
              <a:t> long term, multi-system results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intergenerational gains in income equality). </a:t>
            </a:r>
            <a:endParaRPr lang="en-US" b="1" u="sng" dirty="0" smtClean="0"/>
          </a:p>
          <a:p>
            <a:endParaRPr lang="en-US" b="1" u="sng" dirty="0" smtClean="0"/>
          </a:p>
          <a:p>
            <a:r>
              <a:rPr lang="en-US" sz="1200" b="0" i="0" u="none" strike="noStrike" kern="1200" baseline="0" dirty="0" smtClean="0">
                <a:solidFill>
                  <a:schemeClr val="tx1"/>
                </a:solidFill>
                <a:latin typeface="+mn-lt"/>
                <a:ea typeface="ＭＳ Ｐゴシック" charset="0"/>
                <a:cs typeface="ＭＳ Ｐゴシック" charset="0"/>
              </a:rPr>
              <a:t>The majority of financial companies that measure at least one level of their employee volunteer programs (73%), employee giving (58%), and/or corporate giving (80%) report that they measure both inputs and outputs of their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29</a:t>
            </a:fld>
            <a:endParaRPr lang="en-US"/>
          </a:p>
        </p:txBody>
      </p:sp>
    </p:spTree>
    <p:extLst>
      <p:ext uri="{BB962C8B-B14F-4D97-AF65-F5344CB8AC3E}">
        <p14:creationId xmlns:p14="http://schemas.microsoft.com/office/powerpoint/2010/main" val="104257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Forty percent of financial companies have a foundation that administers some or all of their corporate giving or are in the process of setting one up. This is lower than the total sample, where 45% of companies have a foundation in place or are currently setting one up. Overall, the percentage of companies with a foundation has declined from 53% in 2011 to one-half in 2015 and now down to 45% in the current study. </a:t>
            </a:r>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5</a:t>
            </a:fld>
            <a:endParaRPr lang="en-US"/>
          </a:p>
        </p:txBody>
      </p:sp>
    </p:spTree>
    <p:extLst>
      <p:ext uri="{BB962C8B-B14F-4D97-AF65-F5344CB8AC3E}">
        <p14:creationId xmlns:p14="http://schemas.microsoft.com/office/powerpoint/2010/main" val="17670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85% or</a:t>
            </a:r>
            <a:r>
              <a:rPr lang="en-US" baseline="0" dirty="0" smtClean="0"/>
              <a:t> more of f</a:t>
            </a:r>
            <a:r>
              <a:rPr lang="en-US" dirty="0" smtClean="0"/>
              <a:t>inancial</a:t>
            </a:r>
            <a:r>
              <a:rPr lang="en-US" baseline="0" dirty="0" smtClean="0"/>
              <a:t> companies and firms across industries report that community involvement contributes to enhanced reputation, improved ability to recruit employees, and attraction of new customers.</a:t>
            </a:r>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6</a:t>
            </a:fld>
            <a:endParaRPr lang="en-US"/>
          </a:p>
        </p:txBody>
      </p:sp>
    </p:spTree>
    <p:extLst>
      <p:ext uri="{BB962C8B-B14F-4D97-AF65-F5344CB8AC3E}">
        <p14:creationId xmlns:p14="http://schemas.microsoft.com/office/powerpoint/2010/main" val="6925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financials, recognize the role of community involvement in enhancing reputation, attracting new customers, and employee recruitment and retention.</a:t>
            </a:r>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7</a:t>
            </a:fld>
            <a:endParaRPr lang="en-US"/>
          </a:p>
        </p:txBody>
      </p:sp>
    </p:spTree>
    <p:extLst>
      <p:ext uri="{BB962C8B-B14F-4D97-AF65-F5344CB8AC3E}">
        <p14:creationId xmlns:p14="http://schemas.microsoft.com/office/powerpoint/2010/main" val="135053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In this study, 73% of financial companies report that they support social issues that align with business priorities.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8</a:t>
            </a:fld>
            <a:endParaRPr lang="en-US"/>
          </a:p>
        </p:txBody>
      </p:sp>
    </p:spTree>
    <p:extLst>
      <p:ext uri="{BB962C8B-B14F-4D97-AF65-F5344CB8AC3E}">
        <p14:creationId xmlns:p14="http://schemas.microsoft.com/office/powerpoint/2010/main" val="411435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a:t>
            </a:r>
            <a:r>
              <a:rPr lang="en-US" baseline="0" dirty="0" smtClean="0"/>
              <a:t> companies and firms across industries both prioritize K-12 education and youth programs.</a:t>
            </a:r>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9</a:t>
            </a:fld>
            <a:endParaRPr lang="en-US"/>
          </a:p>
        </p:txBody>
      </p:sp>
    </p:spTree>
    <p:extLst>
      <p:ext uri="{BB962C8B-B14F-4D97-AF65-F5344CB8AC3E}">
        <p14:creationId xmlns:p14="http://schemas.microsoft.com/office/powerpoint/2010/main" val="192305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a:t>
            </a:r>
            <a:r>
              <a:rPr lang="en-US" sz="1200" b="0" i="0" u="none" strike="noStrike" kern="1200" baseline="0" dirty="0" err="1" smtClean="0">
                <a:solidFill>
                  <a:schemeClr val="tx1"/>
                </a:solidFill>
                <a:latin typeface="+mn-lt"/>
                <a:ea typeface="ＭＳ Ｐゴシック" charset="0"/>
                <a:cs typeface="ＭＳ Ｐゴシック" charset="0"/>
              </a:rPr>
              <a:t>heatmap</a:t>
            </a:r>
            <a:r>
              <a:rPr lang="en-US" sz="1200" b="0" i="0" u="none" strike="noStrike" kern="1200" baseline="0" dirty="0" smtClean="0">
                <a:solidFill>
                  <a:schemeClr val="tx1"/>
                </a:solidFill>
                <a:latin typeface="+mn-lt"/>
                <a:ea typeface="ＭＳ Ｐゴシック" charset="0"/>
                <a:cs typeface="ＭＳ Ｐゴシック" charset="0"/>
              </a:rPr>
              <a:t> illustrates the ways companies in different sectors are prioritizing issues. Financial companies focus their efforts on affordable housing and homelessness and financial literacy, issues that can be addressed by the unique resources and skills these organizations can provide. Information technology, materials/industrial, and utility companies are all likely to highly prioritize STEM education, which arms their future workforces with the skills needed to keep their operations running smoothly. Health care and insurance companies are most likely to prioritize health and wellness, a social issue with obvious connection to their purpose. </a:t>
            </a:r>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10</a:t>
            </a:fld>
            <a:endParaRPr lang="en-US"/>
          </a:p>
        </p:txBody>
      </p:sp>
    </p:spTree>
    <p:extLst>
      <p:ext uri="{BB962C8B-B14F-4D97-AF65-F5344CB8AC3E}">
        <p14:creationId xmlns:p14="http://schemas.microsoft.com/office/powerpoint/2010/main" val="151590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More than 90% of financial companies report that their firm offers an employee volunteer program or are currently developing one. Employee engagement continues to be the strongest motivator for companies that implement employee volunteer programs. More than 80% of financial companies and companies across industries ranked engaging employees as a top benefit of volunteer programs.</a:t>
            </a:r>
            <a:endParaRPr lang="en-US" dirty="0"/>
          </a:p>
        </p:txBody>
      </p:sp>
      <p:sp>
        <p:nvSpPr>
          <p:cNvPr id="4" name="Slide Number Placeholder 3"/>
          <p:cNvSpPr>
            <a:spLocks noGrp="1"/>
          </p:cNvSpPr>
          <p:nvPr>
            <p:ph type="sldNum" sz="quarter" idx="10"/>
          </p:nvPr>
        </p:nvSpPr>
        <p:spPr/>
        <p:txBody>
          <a:bodyPr/>
          <a:lstStyle/>
          <a:p>
            <a:fld id="{A2D5B3C5-2481-4034-B325-972A78416064}" type="slidenum">
              <a:rPr lang="en-US" smtClean="0"/>
              <a:t>11</a:t>
            </a:fld>
            <a:endParaRPr lang="en-US"/>
          </a:p>
        </p:txBody>
      </p:sp>
    </p:spTree>
    <p:extLst>
      <p:ext uri="{BB962C8B-B14F-4D97-AF65-F5344CB8AC3E}">
        <p14:creationId xmlns:p14="http://schemas.microsoft.com/office/powerpoint/2010/main" val="163385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78D112-09DF-457F-8FD0-3980067F5526}"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8C5C8-EC7A-4A52-A57B-7AB3172A6658}" type="slidenum">
              <a:rPr lang="en-US" smtClean="0"/>
              <a:t>‹#›</a:t>
            </a:fld>
            <a:endParaRPr lang="en-US"/>
          </a:p>
        </p:txBody>
      </p:sp>
    </p:spTree>
    <p:extLst>
      <p:ext uri="{BB962C8B-B14F-4D97-AF65-F5344CB8AC3E}">
        <p14:creationId xmlns:p14="http://schemas.microsoft.com/office/powerpoint/2010/main" val="21748711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178D112-09DF-457F-8FD0-3980067F5526}" type="datetimeFigureOut">
              <a:rPr lang="en-US" smtClean="0"/>
              <a:t>9/9/2019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618C5C8-EC7A-4A52-A57B-7AB3172A6658}" type="slidenum">
              <a:rPr lang="en-US" smtClean="0"/>
              <a:t>‹#›</a:t>
            </a:fld>
            <a:endParaRPr lang="en-US"/>
          </a:p>
        </p:txBody>
      </p:sp>
    </p:spTree>
    <p:extLst>
      <p:ext uri="{BB962C8B-B14F-4D97-AF65-F5344CB8AC3E}">
        <p14:creationId xmlns:p14="http://schemas.microsoft.com/office/powerpoint/2010/main" val="297456186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5037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3461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Community involvement professionals consistently </a:t>
            </a:r>
            <a:br>
              <a:rPr lang="en-US" sz="2800" smtClean="0"/>
            </a:br>
            <a:r>
              <a:rPr lang="en-US" sz="2800" smtClean="0"/>
              <a:t>rank employee engagement as a top benefit </a:t>
            </a:r>
            <a:br>
              <a:rPr lang="en-US" sz="2800" smtClean="0"/>
            </a:br>
            <a:r>
              <a:rPr lang="en-US" sz="2800" smtClean="0"/>
              <a:t>of volunteer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5951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Volunteer program participation rates</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7443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Ways that companies track </a:t>
            </a:r>
            <a:br>
              <a:rPr lang="en-US" sz="2800" smtClean="0"/>
            </a:br>
            <a:r>
              <a:rPr lang="en-US" sz="2800" smtClean="0"/>
              <a:t>employee volunteer participation</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5267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employee volunteer programs for prior fiscal year</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4805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employee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348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Remote employees’ eligibility</a:t>
            </a:r>
            <a:br>
              <a:rPr lang="en-US" sz="2800" smtClean="0"/>
            </a:br>
            <a:r>
              <a:rPr lang="en-US" sz="2800" smtClean="0"/>
              <a:t>for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7372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Workplace giving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2242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 of companies offering giving programs, by employee type</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4524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2314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8527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through foundation</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5680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Noncash contributions*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9354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One-time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9499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Multi-year gifts/grants - Minimum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4801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Multi-year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39612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Multi-year gifts/grants - Maximum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2494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corporate giving</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98186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Structure of corporate foundations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9341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Corporate giving to nonprofits </a:t>
            </a:r>
            <a:br>
              <a:rPr lang="en-US" sz="2800" smtClean="0"/>
            </a:br>
            <a:r>
              <a:rPr lang="en-US" sz="280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4859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Measurement of community involvement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6628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find a positive correlation between volunteer participation and engagement scores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8517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891576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7681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9976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0806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048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a:t>
            </a:r>
            <a:r>
              <a:rPr lang="en-US" sz="2000" baseline="3000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0310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 by industry</a:t>
            </a:r>
            <a:r>
              <a:rPr lang="en-US" sz="2800" baseline="3000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4002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7849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62359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1974</Words>
  <Application>Microsoft Office PowerPoint</Application>
  <PresentationFormat>On-screen Show (16:9)</PresentationFormat>
  <Paragraphs>111</Paragraphs>
  <Slides>32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Calibri Light</vt:lpstr>
      <vt:lpstr>Office Theme</vt:lpstr>
      <vt:lpstr>PowerPoint Presentation</vt:lpstr>
      <vt:lpstr>PowerPoint Presentation</vt:lpstr>
      <vt:lpstr>Companies find a positive correlation between volunteer participation and engagement scores</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Community involvement professionals consistently  rank employee engagement as a top benefit  of volunteer programs</vt:lpstr>
      <vt:lpstr>Volunteer program participation rates</vt:lpstr>
      <vt:lpstr>Ways that companies track  employee volunteer participation</vt:lpstr>
      <vt:lpstr>Annual operating budget for employee volunteer programs for prior fiscal year</vt:lpstr>
      <vt:lpstr>Companies’ employee volunteer program offerings</vt:lpstr>
      <vt:lpstr>Remote employees’ eligibility for volunteer program offerings</vt:lpstr>
      <vt:lpstr>Workplace giving programs</vt:lpstr>
      <vt:lpstr>Percent of companies offering giving programs, by employee type</vt:lpstr>
      <vt:lpstr>Giving directly from company</vt:lpstr>
      <vt:lpstr>Giving directly through foundation</vt:lpstr>
      <vt:lpstr>Noncash contributions*</vt:lpstr>
      <vt:lpstr>One-time gifts/grants - Typical amount</vt:lpstr>
      <vt:lpstr>Multi-year gifts/grants - Minimum amount</vt:lpstr>
      <vt:lpstr>Multi-year gifts/grants - Typical amount</vt:lpstr>
      <vt:lpstr>Multi-year gifts/grants - Maximum amount</vt:lpstr>
      <vt:lpstr>Annual operating budget for corporate giving</vt:lpstr>
      <vt:lpstr>Structure of corporate foundations</vt:lpstr>
      <vt:lpstr>Corporate giving to nonprofits  based outside of headquarter countries</vt:lpstr>
      <vt:lpstr>Measurement of community involvement programs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2</cp:revision>
  <dcterms:created xsi:type="dcterms:W3CDTF">2019-09-09T07:52:09Z</dcterms:created>
  <dcterms:modified xsi:type="dcterms:W3CDTF">2019-09-09T08:03:24Z</dcterms:modified>
</cp:coreProperties>
</file>