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90" autoAdjust="0"/>
  </p:normalViewPr>
  <p:slideViewPr>
    <p:cSldViewPr snapToGrid="0">
      <p:cViewPr varScale="1">
        <p:scale>
          <a:sx n="78" d="100"/>
          <a:sy n="78"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6FB49-2406-44E4-AA21-CE37775C7B5C}"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B9D10-431F-46DD-BDD3-53ABF369FABA}" type="slidenum">
              <a:rPr lang="en-US" smtClean="0"/>
              <a:t>‹#›</a:t>
            </a:fld>
            <a:endParaRPr lang="en-US"/>
          </a:p>
        </p:txBody>
      </p:sp>
    </p:spTree>
    <p:extLst>
      <p:ext uri="{BB962C8B-B14F-4D97-AF65-F5344CB8AC3E}">
        <p14:creationId xmlns:p14="http://schemas.microsoft.com/office/powerpoint/2010/main" val="391171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majority of energy companies include STEM training and K-12 education among the top three issues addressed through their community involvement efforts. This is consistent with the total sample, as companies across industries are also most likely to include STEM training and education among the top three. </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3</a:t>
            </a:fld>
            <a:endParaRPr lang="en-US"/>
          </a:p>
        </p:txBody>
      </p:sp>
    </p:spTree>
    <p:extLst>
      <p:ext uri="{BB962C8B-B14F-4D97-AF65-F5344CB8AC3E}">
        <p14:creationId xmlns:p14="http://schemas.microsoft.com/office/powerpoint/2010/main" val="220358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In order to meet to a wide variety of employee interests, companies offer an assortment of options for employees to give. All of the energy companies that have a workplace giving program offer a disaster relief program. The majority of energy companies also offer a giving campaign and gifts for any purpose. More than 60% of energy companies provide a match for their giving campaign. Seventy percent of energy companies that offer workplace giving programs provide a match for at least one purpose. </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12</a:t>
            </a:fld>
            <a:endParaRPr lang="en-US"/>
          </a:p>
        </p:txBody>
      </p:sp>
    </p:spTree>
    <p:extLst>
      <p:ext uri="{BB962C8B-B14F-4D97-AF65-F5344CB8AC3E}">
        <p14:creationId xmlns:p14="http://schemas.microsoft.com/office/powerpoint/2010/main" val="28413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Energy companies are 50% more likely than the total sample to offer board members the opportunity to participate in giving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13</a:t>
            </a:fld>
            <a:endParaRPr lang="en-US"/>
          </a:p>
        </p:txBody>
      </p:sp>
    </p:spTree>
    <p:extLst>
      <p:ext uri="{BB962C8B-B14F-4D97-AF65-F5344CB8AC3E}">
        <p14:creationId xmlns:p14="http://schemas.microsoft.com/office/powerpoint/2010/main" val="96207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The majority of energy companies gave $5,000,000 or less for the most recently ended fiscal year. All of the energy companies that gave more than $5,000,000 have an annual revenue of at least $5 billion. </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14</a:t>
            </a:fld>
            <a:endParaRPr lang="en-US"/>
          </a:p>
        </p:txBody>
      </p:sp>
    </p:spTree>
    <p:extLst>
      <p:ext uri="{BB962C8B-B14F-4D97-AF65-F5344CB8AC3E}">
        <p14:creationId xmlns:p14="http://schemas.microsoft.com/office/powerpoint/2010/main" val="10300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either give one-time donations or multi-year grants. More than 55% of energy companies offer a typical one-time gift or grant of $25,000 or less.</a:t>
            </a:r>
          </a:p>
          <a:p>
            <a:endParaRPr lang="en-US" sz="1200" b="0" i="0" u="none" strike="noStrike" kern="1200" baseline="0" dirty="0" smtClean="0">
              <a:solidFill>
                <a:schemeClr val="tx1"/>
              </a:solidFill>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15</a:t>
            </a:fld>
            <a:endParaRPr lang="en-US"/>
          </a:p>
        </p:txBody>
      </p:sp>
    </p:spTree>
    <p:extLst>
      <p:ext uri="{BB962C8B-B14F-4D97-AF65-F5344CB8AC3E}">
        <p14:creationId xmlns:p14="http://schemas.microsoft.com/office/powerpoint/2010/main" val="205272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all companies have a discrete operating budget (exclusive of the gifts and grants budget) allocated to managing giving efforts. Seven of the eight energy companies have a corporate giving operating budget of less than $500,000.</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16</a:t>
            </a:fld>
            <a:endParaRPr lang="en-US"/>
          </a:p>
        </p:txBody>
      </p:sp>
    </p:spTree>
    <p:extLst>
      <p:ext uri="{BB962C8B-B14F-4D97-AF65-F5344CB8AC3E}">
        <p14:creationId xmlns:p14="http://schemas.microsoft.com/office/powerpoint/2010/main" val="25210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Fifty-five percent of energy companies give to nonprofits globally, compared to 47% of firms across industries.</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17</a:t>
            </a:fld>
            <a:endParaRPr lang="en-US"/>
          </a:p>
        </p:txBody>
      </p:sp>
    </p:spTree>
    <p:extLst>
      <p:ext uri="{BB962C8B-B14F-4D97-AF65-F5344CB8AC3E}">
        <p14:creationId xmlns:p14="http://schemas.microsoft.com/office/powerpoint/2010/main" val="259091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than 35% of energy companies have a foundation or are in the process of setting one up, which is lower than the total sample (45%). Overall, the percentage of companies with a foundation has declined from 53% in 2011 to one-half in 2015 and now down to 45% in the current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4</a:t>
            </a:fld>
            <a:endParaRPr lang="en-US"/>
          </a:p>
        </p:txBody>
      </p:sp>
    </p:spTree>
    <p:extLst>
      <p:ext uri="{BB962C8B-B14F-4D97-AF65-F5344CB8AC3E}">
        <p14:creationId xmlns:p14="http://schemas.microsoft.com/office/powerpoint/2010/main" val="341127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Consistent</a:t>
            </a:r>
            <a:r>
              <a:rPr lang="en-US" baseline="0" dirty="0" smtClean="0"/>
              <a:t> with the total sample, nearly all of the energy companies report that community involvement contributes to enhanced reputation and improved ability to recruit employees. Energy companies are more likely than companies across industries to report that community involvement contributes to achieving access to new markets and improving risk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5</a:t>
            </a:fld>
            <a:endParaRPr lang="en-US"/>
          </a:p>
        </p:txBody>
      </p:sp>
    </p:spTree>
    <p:extLst>
      <p:ext uri="{BB962C8B-B14F-4D97-AF65-F5344CB8AC3E}">
        <p14:creationId xmlns:p14="http://schemas.microsoft.com/office/powerpoint/2010/main" val="57244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energy, recognize the role of community involvement in enhancing reputation and employee recruitment.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6</a:t>
            </a:fld>
            <a:endParaRPr lang="en-US"/>
          </a:p>
        </p:txBody>
      </p:sp>
    </p:spTree>
    <p:extLst>
      <p:ext uri="{BB962C8B-B14F-4D97-AF65-F5344CB8AC3E}">
        <p14:creationId xmlns:p14="http://schemas.microsoft.com/office/powerpoint/2010/main" val="13013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All of the energy companies in this sample </a:t>
            </a:r>
            <a:r>
              <a:rPr lang="en-US" sz="1200" b="0" i="0" u="none" strike="noStrike" kern="1200" baseline="0" dirty="0" smtClean="0">
                <a:solidFill>
                  <a:schemeClr val="tx1"/>
                </a:solidFill>
                <a:effectLst/>
                <a:latin typeface="+mn-lt"/>
                <a:ea typeface="+mn-ea"/>
                <a:cs typeface="+mn-cs"/>
              </a:rPr>
              <a:t>support social issues that align with business priorities and provide the most benefit to the communities that they serve. </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7</a:t>
            </a:fld>
            <a:endParaRPr lang="en-US"/>
          </a:p>
        </p:txBody>
      </p:sp>
    </p:spTree>
    <p:extLst>
      <p:ext uri="{BB962C8B-B14F-4D97-AF65-F5344CB8AC3E}">
        <p14:creationId xmlns:p14="http://schemas.microsoft.com/office/powerpoint/2010/main" val="354923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a:t>
            </a:r>
            <a:r>
              <a:rPr lang="en-US" baseline="0" dirty="0" smtClean="0"/>
              <a:t>t with the total sample, energy companies are most likely to include STEM training and education, K-12 education, and health and wellness among the top three issues addressed through its community involvement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8</a:t>
            </a:fld>
            <a:endParaRPr lang="en-US"/>
          </a:p>
        </p:txBody>
      </p:sp>
    </p:spTree>
    <p:extLst>
      <p:ext uri="{BB962C8B-B14F-4D97-AF65-F5344CB8AC3E}">
        <p14:creationId xmlns:p14="http://schemas.microsoft.com/office/powerpoint/2010/main" val="391604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a:t>
            </a:r>
            <a:r>
              <a:rPr lang="en-US" sz="1200" b="0" i="0" u="none" strike="noStrike" kern="1200" baseline="0" dirty="0" err="1" smtClean="0">
                <a:solidFill>
                  <a:schemeClr val="tx1"/>
                </a:solidFill>
                <a:latin typeface="+mn-lt"/>
                <a:ea typeface="ＭＳ Ｐゴシック" charset="0"/>
                <a:cs typeface="ＭＳ Ｐゴシック" charset="0"/>
              </a:rPr>
              <a:t>heatmap</a:t>
            </a:r>
            <a:r>
              <a:rPr lang="en-US" sz="1200" b="0" i="0" u="none" strike="noStrike" kern="1200" baseline="0" dirty="0" smtClean="0">
                <a:solidFill>
                  <a:schemeClr val="tx1"/>
                </a:solidFill>
                <a:latin typeface="+mn-lt"/>
                <a:ea typeface="ＭＳ Ｐゴシック" charset="0"/>
                <a:cs typeface="ＭＳ Ｐゴシック" charset="0"/>
              </a:rPr>
              <a:t> illustrates the ways companies in different sectors are prioritizing issues. Energy companies, in addition to information technology, materials/industrial, and utility companies, are all likely to highly prioritize STEM education, which arms their future workforces with the skills needed to keep their operations running smoothly.</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9</a:t>
            </a:fld>
            <a:endParaRPr lang="en-US"/>
          </a:p>
        </p:txBody>
      </p:sp>
    </p:spTree>
    <p:extLst>
      <p:ext uri="{BB962C8B-B14F-4D97-AF65-F5344CB8AC3E}">
        <p14:creationId xmlns:p14="http://schemas.microsoft.com/office/powerpoint/2010/main" val="58340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than 80% of energy companies report that their company offers an employee volunteer program, which is slightly lower than the total sample where nearly 90% have an employee volunteer program or are in the process of developing one. Employee engagement continues to be a strong motivator for companies that implement employee volunteer programs. Nearly 90% of energy companies ranked improved employee engagement as one of the top three benefits of volunteer programs. Reputation is another strong motivator for energy companies and for firms across industries. One-half of energy companies reported that establishing a positive brand within operating communities is the top benefit of their volunteer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10</a:t>
            </a:fld>
            <a:endParaRPr lang="en-US"/>
          </a:p>
        </p:txBody>
      </p:sp>
    </p:spTree>
    <p:extLst>
      <p:ext uri="{BB962C8B-B14F-4D97-AF65-F5344CB8AC3E}">
        <p14:creationId xmlns:p14="http://schemas.microsoft.com/office/powerpoint/2010/main" val="285016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companies are now tracking their employee volunteering participation rates. Six of the eight energy companies</a:t>
            </a:r>
            <a:r>
              <a:rPr lang="en-US" sz="1200" b="0" i="0" u="none" strike="noStrike" kern="1200" baseline="0" dirty="0" smtClean="0">
                <a:solidFill>
                  <a:schemeClr val="tx1"/>
                </a:solidFill>
                <a:latin typeface="Calibri" panose="020F0502020204030204" pitchFamily="34" charset="0"/>
                <a:ea typeface="ＭＳ Ｐゴシック" charset="0"/>
                <a:cs typeface="Calibri" panose="020F0502020204030204" pitchFamily="34" charset="0"/>
              </a:rPr>
              <a:t>—75%—</a:t>
            </a:r>
            <a:r>
              <a:rPr lang="en-US" sz="1200" b="0" i="0" u="none" strike="noStrike" kern="1200" baseline="0" dirty="0" smtClean="0">
                <a:solidFill>
                  <a:schemeClr val="tx1"/>
                </a:solidFill>
                <a:latin typeface="+mn-lt"/>
                <a:ea typeface="ＭＳ Ｐゴシック" charset="0"/>
                <a:cs typeface="ＭＳ Ｐゴシック" charset="0"/>
              </a:rPr>
              <a:t>track participation both in the employee volunteer program and outside of it. This is higher than the 54% of firms across industries that track any form of volunteering.</a:t>
            </a:r>
            <a:endParaRPr lang="en-US" dirty="0" smtClean="0"/>
          </a:p>
          <a:p>
            <a:endParaRPr lang="en-US" dirty="0"/>
          </a:p>
        </p:txBody>
      </p:sp>
      <p:sp>
        <p:nvSpPr>
          <p:cNvPr id="4" name="Slide Number Placeholder 3"/>
          <p:cNvSpPr>
            <a:spLocks noGrp="1"/>
          </p:cNvSpPr>
          <p:nvPr>
            <p:ph type="sldNum" sz="quarter" idx="10"/>
          </p:nvPr>
        </p:nvSpPr>
        <p:spPr/>
        <p:txBody>
          <a:bodyPr/>
          <a:lstStyle/>
          <a:p>
            <a:fld id="{9DAB9D10-431F-46DD-BDD3-53ABF369FABA}" type="slidenum">
              <a:rPr lang="en-US" smtClean="0"/>
              <a:t>11</a:t>
            </a:fld>
            <a:endParaRPr lang="en-US"/>
          </a:p>
        </p:txBody>
      </p:sp>
    </p:spTree>
    <p:extLst>
      <p:ext uri="{BB962C8B-B14F-4D97-AF65-F5344CB8AC3E}">
        <p14:creationId xmlns:p14="http://schemas.microsoft.com/office/powerpoint/2010/main" val="416883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1B01A-5C87-443E-85EB-5B995B101FA5}"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DFAA1-D855-46B4-8A7F-464EFF74C0E5}" type="slidenum">
              <a:rPr lang="en-US" smtClean="0"/>
              <a:t>‹#›</a:t>
            </a:fld>
            <a:endParaRPr lang="en-US"/>
          </a:p>
        </p:txBody>
      </p:sp>
    </p:spTree>
    <p:extLst>
      <p:ext uri="{BB962C8B-B14F-4D97-AF65-F5344CB8AC3E}">
        <p14:creationId xmlns:p14="http://schemas.microsoft.com/office/powerpoint/2010/main" val="40366011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E1B01A-5C87-443E-85EB-5B995B101FA5}" type="datetimeFigureOut">
              <a:rPr lang="en-US" smtClean="0"/>
              <a:t>9/9/2019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3DFAA1-D855-46B4-8A7F-464EFF74C0E5}" type="slidenum">
              <a:rPr lang="en-US" smtClean="0"/>
              <a:t>‹#›</a:t>
            </a:fld>
            <a:endParaRPr lang="en-US"/>
          </a:p>
        </p:txBody>
      </p:sp>
    </p:spTree>
    <p:extLst>
      <p:ext uri="{BB962C8B-B14F-4D97-AF65-F5344CB8AC3E}">
        <p14:creationId xmlns:p14="http://schemas.microsoft.com/office/powerpoint/2010/main" val="214570324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30602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Community involvement professionals consistently </a:t>
            </a:r>
            <a:br>
              <a:rPr lang="en-US" sz="2800" smtClean="0"/>
            </a:br>
            <a:r>
              <a:rPr lang="en-US" sz="2800" smtClean="0"/>
              <a:t>rank employee engagement as a top benefit </a:t>
            </a:r>
            <a:br>
              <a:rPr lang="en-US" sz="2800" smtClean="0"/>
            </a:br>
            <a:r>
              <a:rPr lang="en-US" sz="2800" smtClean="0"/>
              <a:t>of volunteer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316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Ways that companies track </a:t>
            </a:r>
            <a:br>
              <a:rPr lang="en-US" sz="2800" smtClean="0"/>
            </a:br>
            <a:r>
              <a:rPr lang="en-US" sz="2800" smtClean="0"/>
              <a:t>employee volunteer participation</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7665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Workplace giving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4250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 of companies offering giving programs, by employee type</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4726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8041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One-time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7265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corporate giving</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3353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Corporate giving to nonprofits </a:t>
            </a:r>
            <a:br>
              <a:rPr lang="en-US" sz="2800" smtClean="0"/>
            </a:br>
            <a:r>
              <a:rPr lang="en-US" sz="280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9123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5802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7564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8674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046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7847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3996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a:t>
            </a:r>
            <a:r>
              <a:rPr lang="en-US" sz="2000" baseline="3000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0291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 by industry</a:t>
            </a:r>
            <a:r>
              <a:rPr lang="en-US" sz="2800" baseline="3000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9372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0757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6699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7451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1085</Words>
  <Application>Microsoft Office PowerPoint</Application>
  <PresentationFormat>On-screen Show (16:9)</PresentationFormat>
  <Paragraphs>54</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Calibri Light</vt:lpstr>
      <vt:lpstr>Office Theme</vt:lpstr>
      <vt:lpstr>PowerPoint Presentation</vt:lpstr>
      <vt:lpstr>PowerPoint Presentation</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Community involvement professionals consistently  rank employee engagement as a top benefit  of volunteer programs</vt:lpstr>
      <vt:lpstr>Ways that companies track  employee volunteer participation</vt:lpstr>
      <vt:lpstr>Workplace giving programs</vt:lpstr>
      <vt:lpstr>Percent of companies offering giving programs, by employee type</vt:lpstr>
      <vt:lpstr>Giving directly from company</vt:lpstr>
      <vt:lpstr>One-time gifts/grants - Typical amount</vt:lpstr>
      <vt:lpstr>Annual operating budget for corporate giving</vt:lpstr>
      <vt:lpstr>Corporate giving to nonprofits  based outside of headquarter countries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2</cp:revision>
  <dcterms:created xsi:type="dcterms:W3CDTF">2019-09-09T10:42:29Z</dcterms:created>
  <dcterms:modified xsi:type="dcterms:W3CDTF">2019-09-09T10:45:53Z</dcterms:modified>
</cp:coreProperties>
</file>